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66"/>
  </p:notesMasterIdLst>
  <p:handoutMasterIdLst>
    <p:handoutMasterId r:id="rId67"/>
  </p:handoutMasterIdLst>
  <p:sldIdLst>
    <p:sldId id="780" r:id="rId7"/>
    <p:sldId id="542" r:id="rId8"/>
    <p:sldId id="862" r:id="rId9"/>
    <p:sldId id="828" r:id="rId10"/>
    <p:sldId id="829" r:id="rId11"/>
    <p:sldId id="830" r:id="rId12"/>
    <p:sldId id="507" r:id="rId13"/>
    <p:sldId id="831" r:id="rId14"/>
    <p:sldId id="832" r:id="rId15"/>
    <p:sldId id="834" r:id="rId16"/>
    <p:sldId id="843" r:id="rId17"/>
    <p:sldId id="844" r:id="rId18"/>
    <p:sldId id="838" r:id="rId19"/>
    <p:sldId id="995" r:id="rId20"/>
    <p:sldId id="996" r:id="rId21"/>
    <p:sldId id="933" r:id="rId22"/>
    <p:sldId id="961" r:id="rId23"/>
    <p:sldId id="990" r:id="rId24"/>
    <p:sldId id="991" r:id="rId25"/>
    <p:sldId id="992" r:id="rId26"/>
    <p:sldId id="993" r:id="rId27"/>
    <p:sldId id="994" r:id="rId28"/>
    <p:sldId id="847" r:id="rId29"/>
    <p:sldId id="840" r:id="rId30"/>
    <p:sldId id="917" r:id="rId31"/>
    <p:sldId id="918" r:id="rId32"/>
    <p:sldId id="919" r:id="rId33"/>
    <p:sldId id="920" r:id="rId34"/>
    <p:sldId id="861" r:id="rId35"/>
    <p:sldId id="877" r:id="rId36"/>
    <p:sldId id="878" r:id="rId37"/>
    <p:sldId id="879" r:id="rId38"/>
    <p:sldId id="998" r:id="rId39"/>
    <p:sldId id="999" r:id="rId40"/>
    <p:sldId id="883" r:id="rId41"/>
    <p:sldId id="884" r:id="rId42"/>
    <p:sldId id="885" r:id="rId43"/>
    <p:sldId id="1000" r:id="rId44"/>
    <p:sldId id="963" r:id="rId45"/>
    <p:sldId id="964" r:id="rId46"/>
    <p:sldId id="966" r:id="rId47"/>
    <p:sldId id="967" r:id="rId48"/>
    <p:sldId id="968" r:id="rId49"/>
    <p:sldId id="976" r:id="rId50"/>
    <p:sldId id="977" r:id="rId51"/>
    <p:sldId id="978" r:id="rId52"/>
    <p:sldId id="979" r:id="rId53"/>
    <p:sldId id="980" r:id="rId54"/>
    <p:sldId id="970" r:id="rId55"/>
    <p:sldId id="971" r:id="rId56"/>
    <p:sldId id="972" r:id="rId57"/>
    <p:sldId id="973" r:id="rId58"/>
    <p:sldId id="974" r:id="rId59"/>
    <p:sldId id="981" r:id="rId60"/>
    <p:sldId id="982" r:id="rId61"/>
    <p:sldId id="983" r:id="rId62"/>
    <p:sldId id="984" r:id="rId63"/>
    <p:sldId id="985" r:id="rId64"/>
    <p:sldId id="959" r:id="rId6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template" id="{8230E5E0-70A2-4E45-86FF-BF92AF73E7A3}">
          <p14:sldIdLst>
            <p14:sldId id="780"/>
            <p14:sldId id="542"/>
            <p14:sldId id="862"/>
            <p14:sldId id="828"/>
            <p14:sldId id="829"/>
            <p14:sldId id="830"/>
            <p14:sldId id="507"/>
            <p14:sldId id="831"/>
            <p14:sldId id="832"/>
            <p14:sldId id="834"/>
            <p14:sldId id="843"/>
            <p14:sldId id="844"/>
            <p14:sldId id="838"/>
            <p14:sldId id="995"/>
            <p14:sldId id="996"/>
            <p14:sldId id="933"/>
            <p14:sldId id="961"/>
            <p14:sldId id="990"/>
            <p14:sldId id="991"/>
            <p14:sldId id="992"/>
            <p14:sldId id="993"/>
            <p14:sldId id="994"/>
            <p14:sldId id="847"/>
            <p14:sldId id="840"/>
            <p14:sldId id="917"/>
            <p14:sldId id="918"/>
            <p14:sldId id="919"/>
            <p14:sldId id="920"/>
            <p14:sldId id="861"/>
            <p14:sldId id="877"/>
            <p14:sldId id="878"/>
            <p14:sldId id="879"/>
            <p14:sldId id="998"/>
            <p14:sldId id="999"/>
            <p14:sldId id="883"/>
            <p14:sldId id="884"/>
            <p14:sldId id="885"/>
            <p14:sldId id="1000"/>
            <p14:sldId id="963"/>
            <p14:sldId id="964"/>
            <p14:sldId id="966"/>
            <p14:sldId id="967"/>
            <p14:sldId id="968"/>
            <p14:sldId id="976"/>
            <p14:sldId id="977"/>
            <p14:sldId id="978"/>
            <p14:sldId id="979"/>
            <p14:sldId id="980"/>
            <p14:sldId id="970"/>
            <p14:sldId id="971"/>
            <p14:sldId id="972"/>
            <p14:sldId id="973"/>
            <p14:sldId id="974"/>
            <p14:sldId id="981"/>
            <p14:sldId id="982"/>
            <p14:sldId id="983"/>
            <p14:sldId id="984"/>
            <p14:sldId id="985"/>
            <p14:sldId id="959"/>
          </p14:sldIdLst>
        </p14:section>
      </p14:sectionLst>
    </p:ext>
    <p:ext uri="{EFAFB233-063F-42B5-8137-9DF3F51BA10A}">
      <p15:sldGuideLst xmlns:p15="http://schemas.microsoft.com/office/powerpoint/2012/main">
        <p15:guide id="1" orient="horz" pos="2112">
          <p15:clr>
            <a:srgbClr val="A4A3A4"/>
          </p15:clr>
        </p15:guide>
        <p15:guide id="2" pos="3168">
          <p15:clr>
            <a:srgbClr val="A4A3A4"/>
          </p15:clr>
        </p15:guide>
        <p15:guide id="3" orient="horz" pos="4319">
          <p15:clr>
            <a:srgbClr val="A4A3A4"/>
          </p15:clr>
        </p15:guide>
        <p15:guide id="4" pos="5759">
          <p15:clr>
            <a:srgbClr val="A4A3A4"/>
          </p15:clr>
        </p15:guide>
        <p15:guide id="5" orient="horz" pos="288">
          <p15:clr>
            <a:srgbClr val="A4A3A4"/>
          </p15:clr>
        </p15:guide>
        <p15:guide id="6" pos="5519">
          <p15:clr>
            <a:srgbClr val="A4A3A4"/>
          </p15:clr>
        </p15:guide>
        <p15:guide id="7" orient="horz" pos="3407">
          <p15:clr>
            <a:srgbClr val="A4A3A4"/>
          </p15:clr>
        </p15:guide>
        <p15:guide id="8" pos="431">
          <p15:clr>
            <a:srgbClr val="A4A3A4"/>
          </p15:clr>
        </p15:guide>
        <p15:guide id="9" orient="horz" pos="3551">
          <p15:clr>
            <a:srgbClr val="A4A3A4"/>
          </p15:clr>
        </p15:guide>
        <p15:guide id="10" pos="3312">
          <p15:clr>
            <a:srgbClr val="A4A3A4"/>
          </p15:clr>
        </p15:guide>
        <p15:guide id="11">
          <p15:clr>
            <a:srgbClr val="A4A3A4"/>
          </p15:clr>
        </p15:guide>
        <p15:guide id="12" orient="horz" pos="4032">
          <p15:clr>
            <a:srgbClr val="A4A3A4"/>
          </p15:clr>
        </p15:guide>
        <p15:guide id="13" orient="horz" pos="3455">
          <p15:clr>
            <a:srgbClr val="A4A3A4"/>
          </p15:clr>
        </p15:guide>
        <p15:guide id="14" orient="horz" pos="2687">
          <p15:clr>
            <a:srgbClr val="A4A3A4"/>
          </p15:clr>
        </p15:guide>
        <p15:guide id="15" orient="horz" pos="4271">
          <p15:clr>
            <a:srgbClr val="A4A3A4"/>
          </p15:clr>
        </p15:guide>
        <p15:guide id="16" pos="2592">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n Welsh" initials="LW" lastIdx="753" clrIdx="0"/>
  <p:cmAuthor id="2" name="Kristin Dinkheller" initials="KD" lastIdx="10" clrIdx="1"/>
  <p:cmAuthor id="3" name="Microsoft Office User" initials="Office [13]" lastIdx="1" clrIdx="2"/>
  <p:cmAuthor id="4" name="Microsoft Office User" initials="Office" lastIdx="61" clrIdx="3"/>
  <p:cmAuthor id="5" name="Microsoft Office User" initials="Office [16]" lastIdx="1" clrIdx="4"/>
  <p:cmAuthor id="6" name="Microsoft Office User" initials="Office [39]" lastIdx="1" clrIdx="5"/>
  <p:cmAuthor id="7" name="Breanna Scott" initials="BS" lastIdx="17" clrIdx="6"/>
  <p:cmAuthor id="8" name="Microsoft Office User" initials="Office [6]" lastIdx="1" clrIdx="7"/>
  <p:cmAuthor id="9" name="Britta Anstine" initials="" lastIdx="12" clrIdx="8"/>
  <p:cmAuthor id="10" name="Brian Kost" initials="BK" lastIdx="5" clrIdx="9"/>
  <p:cmAuthor id="11" name="Konstantina Khoury" initials="KK" lastIdx="7" clrIdx="10"/>
  <p:cmAuthor id="12" name="Britta Anstine" initials="BA" lastIdx="2" clrIdx="11"/>
  <p:cmAuthor id="13" name="David Setzkorn" initials="DS" lastIdx="4" clrIdx="12">
    <p:extLst>
      <p:ext uri="{19B8F6BF-5375-455C-9EA6-DF929625EA0E}">
        <p15:presenceInfo xmlns:p15="http://schemas.microsoft.com/office/powerpoint/2012/main" userId="S-1-5-21-2092193265-1764191705-918191243-122064" providerId="AD"/>
      </p:ext>
    </p:extLst>
  </p:cmAuthor>
  <p:cmAuthor id="14" name="Emily Warren" initials="EW" lastIdx="3" clrIdx="13">
    <p:extLst>
      <p:ext uri="{19B8F6BF-5375-455C-9EA6-DF929625EA0E}">
        <p15:presenceInfo xmlns:p15="http://schemas.microsoft.com/office/powerpoint/2012/main" userId="S-1-5-21-2092193265-1764191705-918191243-1163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1937"/>
    <a:srgbClr val="54B948"/>
    <a:srgbClr val="004EA8"/>
    <a:srgbClr val="0093D1"/>
    <a:srgbClr val="C1C1C1"/>
    <a:srgbClr val="000000"/>
    <a:srgbClr val="F89828"/>
    <a:srgbClr val="0064B7"/>
    <a:srgbClr val="005CAA"/>
    <a:srgbClr val="A7D595"/>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2" autoAdjust="0"/>
    <p:restoredTop sz="85006" autoAdjust="0"/>
  </p:normalViewPr>
  <p:slideViewPr>
    <p:cSldViewPr snapToGrid="0">
      <p:cViewPr varScale="1">
        <p:scale>
          <a:sx n="57" d="100"/>
          <a:sy n="57" d="100"/>
        </p:scale>
        <p:origin x="1508" y="36"/>
      </p:cViewPr>
      <p:guideLst>
        <p:guide orient="horz" pos="2112"/>
        <p:guide pos="3168"/>
        <p:guide orient="horz" pos="4319"/>
        <p:guide pos="5759"/>
        <p:guide orient="horz" pos="288"/>
        <p:guide pos="5519"/>
        <p:guide orient="horz" pos="3407"/>
        <p:guide pos="431"/>
        <p:guide orient="horz" pos="3551"/>
        <p:guide pos="3312"/>
        <p:guide/>
        <p:guide orient="horz" pos="4032"/>
        <p:guide orient="horz" pos="3455"/>
        <p:guide orient="horz" pos="2687"/>
        <p:guide orient="horz" pos="4271"/>
        <p:guide pos="2592"/>
      </p:guideLst>
    </p:cSldViewPr>
  </p:slideViewPr>
  <p:outlineViewPr>
    <p:cViewPr>
      <p:scale>
        <a:sx n="33" d="100"/>
        <a:sy n="33" d="100"/>
      </p:scale>
      <p:origin x="0" y="-37284"/>
    </p:cViewPr>
  </p:outlineViewPr>
  <p:notesTextViewPr>
    <p:cViewPr>
      <p:scale>
        <a:sx n="100" d="100"/>
        <a:sy n="100" d="100"/>
      </p:scale>
      <p:origin x="0" y="0"/>
    </p:cViewPr>
  </p:notesTextViewPr>
  <p:sorterViewPr>
    <p:cViewPr>
      <p:scale>
        <a:sx n="124" d="100"/>
        <a:sy n="124" d="100"/>
      </p:scale>
      <p:origin x="0" y="-6605"/>
    </p:cViewPr>
  </p:sorterViewPr>
  <p:notesViewPr>
    <p:cSldViewPr snapToGrid="0">
      <p:cViewPr>
        <p:scale>
          <a:sx n="80" d="100"/>
          <a:sy n="80" d="100"/>
        </p:scale>
        <p:origin x="1962" y="-105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commentAuthors" Target="commentAuthors.xml"/><Relationship Id="rId7" Type="http://schemas.openxmlformats.org/officeDocument/2006/relationships/slide" Target="slides/slide1.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fontAlgn="auto">
              <a:spcBef>
                <a:spcPts val="0"/>
              </a:spcBef>
              <a:spcAft>
                <a:spcPts val="0"/>
              </a:spcAft>
              <a:defRPr sz="13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47" tIns="48324" rIns="96647" bIns="48324" rtlCol="0"/>
          <a:lstStyle>
            <a:lvl1pPr algn="r" fontAlgn="auto">
              <a:spcBef>
                <a:spcPts val="0"/>
              </a:spcBef>
              <a:spcAft>
                <a:spcPts val="0"/>
              </a:spcAft>
              <a:defRPr sz="1300" smtClean="0">
                <a:latin typeface="+mn-lt"/>
                <a:ea typeface="+mn-ea"/>
                <a:cs typeface="+mn-cs"/>
              </a:defRPr>
            </a:lvl1pPr>
          </a:lstStyle>
          <a:p>
            <a:pPr>
              <a:defRPr/>
            </a:pPr>
            <a:fld id="{15371C64-A821-424F-91AD-E087AAFCC13B}" type="datetime4">
              <a:rPr lang="en-US" smtClean="0"/>
              <a:t>October 16, 2019</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47" tIns="48324" rIns="96647" bIns="48324" rtlCol="0" anchor="b"/>
          <a:lstStyle>
            <a:lvl1pPr algn="l" fontAlgn="auto">
              <a:spcBef>
                <a:spcPts val="0"/>
              </a:spcBef>
              <a:spcAft>
                <a:spcPts val="0"/>
              </a:spcAft>
              <a:defRPr sz="13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47" tIns="48324" rIns="96647" bIns="48324" rtlCol="0" anchor="b"/>
          <a:lstStyle>
            <a:lvl1pPr algn="r" fontAlgn="auto">
              <a:spcBef>
                <a:spcPts val="0"/>
              </a:spcBef>
              <a:spcAft>
                <a:spcPts val="0"/>
              </a:spcAft>
              <a:defRPr sz="1300" smtClean="0">
                <a:latin typeface="+mn-lt"/>
                <a:ea typeface="+mn-ea"/>
                <a:cs typeface="+mn-cs"/>
              </a:defRPr>
            </a:lvl1pPr>
          </a:lstStyle>
          <a:p>
            <a:pPr>
              <a:defRPr/>
            </a:pPr>
            <a:fld id="{EBC7FA04-88A4-5341-A941-F2704798689E}" type="slidenum">
              <a:rPr lang="en-US"/>
              <a:pPr>
                <a:defRPr/>
              </a:pPr>
              <a:t>‹#›</a:t>
            </a:fld>
            <a:endParaRPr lang="en-US" dirty="0"/>
          </a:p>
        </p:txBody>
      </p:sp>
    </p:spTree>
    <p:extLst>
      <p:ext uri="{BB962C8B-B14F-4D97-AF65-F5344CB8AC3E}">
        <p14:creationId xmlns:p14="http://schemas.microsoft.com/office/powerpoint/2010/main" val="29383479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fontAlgn="auto">
              <a:spcBef>
                <a:spcPts val="0"/>
              </a:spcBef>
              <a:spcAft>
                <a:spcPts val="0"/>
              </a:spcAft>
              <a:defRPr sz="13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fontAlgn="auto">
              <a:spcBef>
                <a:spcPts val="0"/>
              </a:spcBef>
              <a:spcAft>
                <a:spcPts val="0"/>
              </a:spcAft>
              <a:defRPr sz="1300" smtClean="0">
                <a:latin typeface="+mn-lt"/>
                <a:ea typeface="+mn-ea"/>
                <a:cs typeface="+mn-cs"/>
              </a:defRPr>
            </a:lvl1pPr>
          </a:lstStyle>
          <a:p>
            <a:pPr>
              <a:defRPr/>
            </a:pPr>
            <a:fld id="{F4EE803D-8C60-4F8B-9456-94B43560CCA2}" type="datetime4">
              <a:rPr lang="en-US" smtClean="0"/>
              <a:t>October 16, 2019</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fontAlgn="auto">
              <a:spcBef>
                <a:spcPts val="0"/>
              </a:spcBef>
              <a:spcAft>
                <a:spcPts val="0"/>
              </a:spcAft>
              <a:defRPr sz="13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fontAlgn="auto">
              <a:spcBef>
                <a:spcPts val="0"/>
              </a:spcBef>
              <a:spcAft>
                <a:spcPts val="0"/>
              </a:spcAft>
              <a:defRPr sz="1300" smtClean="0">
                <a:latin typeface="+mn-lt"/>
                <a:ea typeface="+mn-ea"/>
                <a:cs typeface="+mn-cs"/>
              </a:defRPr>
            </a:lvl1pPr>
          </a:lstStyle>
          <a:p>
            <a:pPr>
              <a:defRPr/>
            </a:pPr>
            <a:fld id="{86CA6B5E-4A80-174E-ACF3-3E1260549E77}" type="slidenum">
              <a:rPr lang="en-US"/>
              <a:pPr>
                <a:defRPr/>
              </a:pPr>
              <a:t>‹#›</a:t>
            </a:fld>
            <a:endParaRPr lang="en-US" dirty="0"/>
          </a:p>
        </p:txBody>
      </p:sp>
    </p:spTree>
    <p:extLst>
      <p:ext uri="{BB962C8B-B14F-4D97-AF65-F5344CB8AC3E}">
        <p14:creationId xmlns:p14="http://schemas.microsoft.com/office/powerpoint/2010/main" val="4144343227"/>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4EE803D-8C60-4F8B-9456-94B43560CCA2}" type="datetime4">
              <a:rPr lang="en-US" smtClean="0"/>
              <a:t>October 16, 2019</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1</a:t>
            </a:fld>
            <a:endParaRPr lang="en-US" dirty="0"/>
          </a:p>
        </p:txBody>
      </p:sp>
    </p:spTree>
    <p:extLst>
      <p:ext uri="{BB962C8B-B14F-4D97-AF65-F5344CB8AC3E}">
        <p14:creationId xmlns:p14="http://schemas.microsoft.com/office/powerpoint/2010/main" val="760215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4EE803D-8C60-4F8B-9456-94B43560CCA2}" type="datetime4">
              <a:rPr lang="en-US" smtClean="0"/>
              <a:t>October 16, 2019</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23</a:t>
            </a:fld>
            <a:endParaRPr lang="en-US" dirty="0"/>
          </a:p>
        </p:txBody>
      </p:sp>
    </p:spTree>
    <p:extLst>
      <p:ext uri="{BB962C8B-B14F-4D97-AF65-F5344CB8AC3E}">
        <p14:creationId xmlns:p14="http://schemas.microsoft.com/office/powerpoint/2010/main" val="421084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items listed. Adjust as needed.</a:t>
            </a:r>
          </a:p>
        </p:txBody>
      </p:sp>
      <p:sp>
        <p:nvSpPr>
          <p:cNvPr id="4" name="Date Placeholder 3"/>
          <p:cNvSpPr>
            <a:spLocks noGrp="1"/>
          </p:cNvSpPr>
          <p:nvPr>
            <p:ph type="dt" idx="10"/>
          </p:nvPr>
        </p:nvSpPr>
        <p:spPr/>
        <p:txBody>
          <a:bodyPr/>
          <a:lstStyle/>
          <a:p>
            <a:pPr>
              <a:defRPr/>
            </a:pPr>
            <a:fld id="{F4EE803D-8C60-4F8B-9456-94B43560CCA2}" type="datetime4">
              <a:rPr lang="en-US" smtClean="0"/>
              <a:t>October 16, 2019</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28</a:t>
            </a:fld>
            <a:endParaRPr lang="en-US" dirty="0"/>
          </a:p>
        </p:txBody>
      </p:sp>
    </p:spTree>
    <p:extLst>
      <p:ext uri="{BB962C8B-B14F-4D97-AF65-F5344CB8AC3E}">
        <p14:creationId xmlns:p14="http://schemas.microsoft.com/office/powerpoint/2010/main" val="383015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4EE803D-8C60-4F8B-9456-94B43560CCA2}" type="datetime4">
              <a:rPr lang="en-US" smtClean="0"/>
              <a:t>October 16, 2019</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29</a:t>
            </a:fld>
            <a:endParaRPr lang="en-US" dirty="0"/>
          </a:p>
        </p:txBody>
      </p:sp>
    </p:spTree>
    <p:extLst>
      <p:ext uri="{BB962C8B-B14F-4D97-AF65-F5344CB8AC3E}">
        <p14:creationId xmlns:p14="http://schemas.microsoft.com/office/powerpoint/2010/main" val="50073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4EE803D-8C60-4F8B-9456-94B43560CCA2}" type="datetime4">
              <a:rPr lang="en-US" smtClean="0"/>
              <a:t>October 16, 2019</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39</a:t>
            </a:fld>
            <a:endParaRPr lang="en-US" dirty="0"/>
          </a:p>
        </p:txBody>
      </p:sp>
    </p:spTree>
    <p:extLst>
      <p:ext uri="{BB962C8B-B14F-4D97-AF65-F5344CB8AC3E}">
        <p14:creationId xmlns:p14="http://schemas.microsoft.com/office/powerpoint/2010/main" val="4029200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30723" name="Date Placeholder 3"/>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70662" indent="-296408">
              <a:defRPr>
                <a:solidFill>
                  <a:schemeClr val="tx1"/>
                </a:solidFill>
                <a:latin typeface="Arial" charset="0"/>
                <a:ea typeface="ＭＳ Ｐゴシック" charset="0"/>
              </a:defRPr>
            </a:lvl2pPr>
            <a:lvl3pPr marL="1185634" indent="-237127">
              <a:defRPr>
                <a:solidFill>
                  <a:schemeClr val="tx1"/>
                </a:solidFill>
                <a:latin typeface="Arial" charset="0"/>
                <a:ea typeface="ＭＳ Ｐゴシック" charset="0"/>
              </a:defRPr>
            </a:lvl3pPr>
            <a:lvl4pPr marL="1659887" indent="-237127">
              <a:defRPr>
                <a:solidFill>
                  <a:schemeClr val="tx1"/>
                </a:solidFill>
                <a:latin typeface="Arial" charset="0"/>
                <a:ea typeface="ＭＳ Ｐゴシック" charset="0"/>
              </a:defRPr>
            </a:lvl4pPr>
            <a:lvl5pPr marL="2134141" indent="-237127">
              <a:defRPr>
                <a:solidFill>
                  <a:schemeClr val="tx1"/>
                </a:solidFill>
                <a:latin typeface="Arial" charset="0"/>
                <a:ea typeface="ＭＳ Ｐゴシック" charset="0"/>
              </a:defRPr>
            </a:lvl5pPr>
            <a:lvl6pPr marL="2608395" indent="-237127" fontAlgn="base">
              <a:spcBef>
                <a:spcPct val="0"/>
              </a:spcBef>
              <a:spcAft>
                <a:spcPct val="0"/>
              </a:spcAft>
              <a:defRPr>
                <a:solidFill>
                  <a:schemeClr val="tx1"/>
                </a:solidFill>
                <a:latin typeface="Arial" charset="0"/>
                <a:ea typeface="ＭＳ Ｐゴシック" charset="0"/>
              </a:defRPr>
            </a:lvl6pPr>
            <a:lvl7pPr marL="3082648" indent="-237127" fontAlgn="base">
              <a:spcBef>
                <a:spcPct val="0"/>
              </a:spcBef>
              <a:spcAft>
                <a:spcPct val="0"/>
              </a:spcAft>
              <a:defRPr>
                <a:solidFill>
                  <a:schemeClr val="tx1"/>
                </a:solidFill>
                <a:latin typeface="Arial" charset="0"/>
                <a:ea typeface="ＭＳ Ｐゴシック" charset="0"/>
              </a:defRPr>
            </a:lvl7pPr>
            <a:lvl8pPr marL="3556902" indent="-237127" fontAlgn="base">
              <a:spcBef>
                <a:spcPct val="0"/>
              </a:spcBef>
              <a:spcAft>
                <a:spcPct val="0"/>
              </a:spcAft>
              <a:defRPr>
                <a:solidFill>
                  <a:schemeClr val="tx1"/>
                </a:solidFill>
                <a:latin typeface="Arial" charset="0"/>
                <a:ea typeface="ＭＳ Ｐゴシック" charset="0"/>
              </a:defRPr>
            </a:lvl8pPr>
            <a:lvl9pPr marL="4031155" indent="-237127"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36CCFD0C-4F3A-4458-A39C-2864E0CE9752}" type="datetime4">
              <a:rPr lang="en-US" smtClean="0">
                <a:latin typeface="Calibri" charset="0"/>
              </a:rPr>
              <a:t>October 16, 2019</a:t>
            </a:fld>
            <a:endParaRPr lang="en-US">
              <a:latin typeface="Calibri" charset="0"/>
            </a:endParaRPr>
          </a:p>
        </p:txBody>
      </p:sp>
      <p:sp>
        <p:nvSpPr>
          <p:cNvPr id="30724" name="Slide Number Placeholder 4"/>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70662" indent="-296408">
              <a:defRPr>
                <a:solidFill>
                  <a:schemeClr val="tx1"/>
                </a:solidFill>
                <a:latin typeface="Arial" charset="0"/>
                <a:ea typeface="ＭＳ Ｐゴシック" charset="0"/>
              </a:defRPr>
            </a:lvl2pPr>
            <a:lvl3pPr marL="1185634" indent="-237127">
              <a:defRPr>
                <a:solidFill>
                  <a:schemeClr val="tx1"/>
                </a:solidFill>
                <a:latin typeface="Arial" charset="0"/>
                <a:ea typeface="ＭＳ Ｐゴシック" charset="0"/>
              </a:defRPr>
            </a:lvl3pPr>
            <a:lvl4pPr marL="1659887" indent="-237127">
              <a:defRPr>
                <a:solidFill>
                  <a:schemeClr val="tx1"/>
                </a:solidFill>
                <a:latin typeface="Arial" charset="0"/>
                <a:ea typeface="ＭＳ Ｐゴシック" charset="0"/>
              </a:defRPr>
            </a:lvl4pPr>
            <a:lvl5pPr marL="2134141" indent="-237127">
              <a:defRPr>
                <a:solidFill>
                  <a:schemeClr val="tx1"/>
                </a:solidFill>
                <a:latin typeface="Arial" charset="0"/>
                <a:ea typeface="ＭＳ Ｐゴシック" charset="0"/>
              </a:defRPr>
            </a:lvl5pPr>
            <a:lvl6pPr marL="2608395" indent="-237127" fontAlgn="base">
              <a:spcBef>
                <a:spcPct val="0"/>
              </a:spcBef>
              <a:spcAft>
                <a:spcPct val="0"/>
              </a:spcAft>
              <a:defRPr>
                <a:solidFill>
                  <a:schemeClr val="tx1"/>
                </a:solidFill>
                <a:latin typeface="Arial" charset="0"/>
                <a:ea typeface="ＭＳ Ｐゴシック" charset="0"/>
              </a:defRPr>
            </a:lvl6pPr>
            <a:lvl7pPr marL="3082648" indent="-237127" fontAlgn="base">
              <a:spcBef>
                <a:spcPct val="0"/>
              </a:spcBef>
              <a:spcAft>
                <a:spcPct val="0"/>
              </a:spcAft>
              <a:defRPr>
                <a:solidFill>
                  <a:schemeClr val="tx1"/>
                </a:solidFill>
                <a:latin typeface="Arial" charset="0"/>
                <a:ea typeface="ＭＳ Ｐゴシック" charset="0"/>
              </a:defRPr>
            </a:lvl7pPr>
            <a:lvl8pPr marL="3556902" indent="-237127" fontAlgn="base">
              <a:spcBef>
                <a:spcPct val="0"/>
              </a:spcBef>
              <a:spcAft>
                <a:spcPct val="0"/>
              </a:spcAft>
              <a:defRPr>
                <a:solidFill>
                  <a:schemeClr val="tx1"/>
                </a:solidFill>
                <a:latin typeface="Arial" charset="0"/>
                <a:ea typeface="ＭＳ Ｐゴシック" charset="0"/>
              </a:defRPr>
            </a:lvl8pPr>
            <a:lvl9pPr marL="4031155" indent="-237127"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1E1A8818-5576-9A4A-A853-80736AFCC6CF}" type="slidenum">
              <a:rPr lang="en-US">
                <a:latin typeface="Calibri" charset="0"/>
              </a:rPr>
              <a:pPr fontAlgn="base">
                <a:spcBef>
                  <a:spcPct val="0"/>
                </a:spcBef>
                <a:spcAft>
                  <a:spcPct val="0"/>
                </a:spcAft>
              </a:pPr>
              <a:t>40</a:t>
            </a:fld>
            <a:endParaRPr lang="en-US">
              <a:latin typeface="Calibri" charset="0"/>
            </a:endParaRPr>
          </a:p>
        </p:txBody>
      </p:sp>
    </p:spTree>
    <p:extLst>
      <p:ext uri="{BB962C8B-B14F-4D97-AF65-F5344CB8AC3E}">
        <p14:creationId xmlns:p14="http://schemas.microsoft.com/office/powerpoint/2010/main" val="3640796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30723" name="Date Placeholder 3"/>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70662" indent="-296408">
              <a:defRPr>
                <a:solidFill>
                  <a:schemeClr val="tx1"/>
                </a:solidFill>
                <a:latin typeface="Arial" charset="0"/>
                <a:ea typeface="ＭＳ Ｐゴシック" charset="0"/>
              </a:defRPr>
            </a:lvl2pPr>
            <a:lvl3pPr marL="1185634" indent="-237127">
              <a:defRPr>
                <a:solidFill>
                  <a:schemeClr val="tx1"/>
                </a:solidFill>
                <a:latin typeface="Arial" charset="0"/>
                <a:ea typeface="ＭＳ Ｐゴシック" charset="0"/>
              </a:defRPr>
            </a:lvl3pPr>
            <a:lvl4pPr marL="1659887" indent="-237127">
              <a:defRPr>
                <a:solidFill>
                  <a:schemeClr val="tx1"/>
                </a:solidFill>
                <a:latin typeface="Arial" charset="0"/>
                <a:ea typeface="ＭＳ Ｐゴシック" charset="0"/>
              </a:defRPr>
            </a:lvl4pPr>
            <a:lvl5pPr marL="2134141" indent="-237127">
              <a:defRPr>
                <a:solidFill>
                  <a:schemeClr val="tx1"/>
                </a:solidFill>
                <a:latin typeface="Arial" charset="0"/>
                <a:ea typeface="ＭＳ Ｐゴシック" charset="0"/>
              </a:defRPr>
            </a:lvl5pPr>
            <a:lvl6pPr marL="2608395" indent="-237127" fontAlgn="base">
              <a:spcBef>
                <a:spcPct val="0"/>
              </a:spcBef>
              <a:spcAft>
                <a:spcPct val="0"/>
              </a:spcAft>
              <a:defRPr>
                <a:solidFill>
                  <a:schemeClr val="tx1"/>
                </a:solidFill>
                <a:latin typeface="Arial" charset="0"/>
                <a:ea typeface="ＭＳ Ｐゴシック" charset="0"/>
              </a:defRPr>
            </a:lvl6pPr>
            <a:lvl7pPr marL="3082648" indent="-237127" fontAlgn="base">
              <a:spcBef>
                <a:spcPct val="0"/>
              </a:spcBef>
              <a:spcAft>
                <a:spcPct val="0"/>
              </a:spcAft>
              <a:defRPr>
                <a:solidFill>
                  <a:schemeClr val="tx1"/>
                </a:solidFill>
                <a:latin typeface="Arial" charset="0"/>
                <a:ea typeface="ＭＳ Ｐゴシック" charset="0"/>
              </a:defRPr>
            </a:lvl7pPr>
            <a:lvl8pPr marL="3556902" indent="-237127" fontAlgn="base">
              <a:spcBef>
                <a:spcPct val="0"/>
              </a:spcBef>
              <a:spcAft>
                <a:spcPct val="0"/>
              </a:spcAft>
              <a:defRPr>
                <a:solidFill>
                  <a:schemeClr val="tx1"/>
                </a:solidFill>
                <a:latin typeface="Arial" charset="0"/>
                <a:ea typeface="ＭＳ Ｐゴシック" charset="0"/>
              </a:defRPr>
            </a:lvl8pPr>
            <a:lvl9pPr marL="4031155" indent="-237127"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36CCFD0C-4F3A-4458-A39C-2864E0CE9752}" type="datetime4">
              <a:rPr lang="en-US" smtClean="0">
                <a:latin typeface="Calibri" charset="0"/>
              </a:rPr>
              <a:t>October 16, 2019</a:t>
            </a:fld>
            <a:endParaRPr lang="en-US">
              <a:latin typeface="Calibri" charset="0"/>
            </a:endParaRPr>
          </a:p>
        </p:txBody>
      </p:sp>
      <p:sp>
        <p:nvSpPr>
          <p:cNvPr id="30724" name="Slide Number Placeholder 4"/>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70662" indent="-296408">
              <a:defRPr>
                <a:solidFill>
                  <a:schemeClr val="tx1"/>
                </a:solidFill>
                <a:latin typeface="Arial" charset="0"/>
                <a:ea typeface="ＭＳ Ｐゴシック" charset="0"/>
              </a:defRPr>
            </a:lvl2pPr>
            <a:lvl3pPr marL="1185634" indent="-237127">
              <a:defRPr>
                <a:solidFill>
                  <a:schemeClr val="tx1"/>
                </a:solidFill>
                <a:latin typeface="Arial" charset="0"/>
                <a:ea typeface="ＭＳ Ｐゴシック" charset="0"/>
              </a:defRPr>
            </a:lvl3pPr>
            <a:lvl4pPr marL="1659887" indent="-237127">
              <a:defRPr>
                <a:solidFill>
                  <a:schemeClr val="tx1"/>
                </a:solidFill>
                <a:latin typeface="Arial" charset="0"/>
                <a:ea typeface="ＭＳ Ｐゴシック" charset="0"/>
              </a:defRPr>
            </a:lvl4pPr>
            <a:lvl5pPr marL="2134141" indent="-237127">
              <a:defRPr>
                <a:solidFill>
                  <a:schemeClr val="tx1"/>
                </a:solidFill>
                <a:latin typeface="Arial" charset="0"/>
                <a:ea typeface="ＭＳ Ｐゴシック" charset="0"/>
              </a:defRPr>
            </a:lvl5pPr>
            <a:lvl6pPr marL="2608395" indent="-237127" fontAlgn="base">
              <a:spcBef>
                <a:spcPct val="0"/>
              </a:spcBef>
              <a:spcAft>
                <a:spcPct val="0"/>
              </a:spcAft>
              <a:defRPr>
                <a:solidFill>
                  <a:schemeClr val="tx1"/>
                </a:solidFill>
                <a:latin typeface="Arial" charset="0"/>
                <a:ea typeface="ＭＳ Ｐゴシック" charset="0"/>
              </a:defRPr>
            </a:lvl6pPr>
            <a:lvl7pPr marL="3082648" indent="-237127" fontAlgn="base">
              <a:spcBef>
                <a:spcPct val="0"/>
              </a:spcBef>
              <a:spcAft>
                <a:spcPct val="0"/>
              </a:spcAft>
              <a:defRPr>
                <a:solidFill>
                  <a:schemeClr val="tx1"/>
                </a:solidFill>
                <a:latin typeface="Arial" charset="0"/>
                <a:ea typeface="ＭＳ Ｐゴシック" charset="0"/>
              </a:defRPr>
            </a:lvl7pPr>
            <a:lvl8pPr marL="3556902" indent="-237127" fontAlgn="base">
              <a:spcBef>
                <a:spcPct val="0"/>
              </a:spcBef>
              <a:spcAft>
                <a:spcPct val="0"/>
              </a:spcAft>
              <a:defRPr>
                <a:solidFill>
                  <a:schemeClr val="tx1"/>
                </a:solidFill>
                <a:latin typeface="Arial" charset="0"/>
                <a:ea typeface="ＭＳ Ｐゴシック" charset="0"/>
              </a:defRPr>
            </a:lvl8pPr>
            <a:lvl9pPr marL="4031155" indent="-237127"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1E1A8818-5576-9A4A-A853-80736AFCC6CF}" type="slidenum">
              <a:rPr lang="en-US">
                <a:latin typeface="Calibri" charset="0"/>
              </a:rPr>
              <a:pPr fontAlgn="base">
                <a:spcBef>
                  <a:spcPct val="0"/>
                </a:spcBef>
                <a:spcAft>
                  <a:spcPct val="0"/>
                </a:spcAft>
              </a:pPr>
              <a:t>41</a:t>
            </a:fld>
            <a:endParaRPr lang="en-US">
              <a:latin typeface="Calibri" charset="0"/>
            </a:endParaRPr>
          </a:p>
        </p:txBody>
      </p:sp>
    </p:spTree>
    <p:extLst>
      <p:ext uri="{BB962C8B-B14F-4D97-AF65-F5344CB8AC3E}">
        <p14:creationId xmlns:p14="http://schemas.microsoft.com/office/powerpoint/2010/main" val="106716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30723" name="Date Placeholder 3"/>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70662" indent="-296408">
              <a:defRPr>
                <a:solidFill>
                  <a:schemeClr val="tx1"/>
                </a:solidFill>
                <a:latin typeface="Arial" charset="0"/>
                <a:ea typeface="ＭＳ Ｐゴシック" charset="0"/>
              </a:defRPr>
            </a:lvl2pPr>
            <a:lvl3pPr marL="1185634" indent="-237127">
              <a:defRPr>
                <a:solidFill>
                  <a:schemeClr val="tx1"/>
                </a:solidFill>
                <a:latin typeface="Arial" charset="0"/>
                <a:ea typeface="ＭＳ Ｐゴシック" charset="0"/>
              </a:defRPr>
            </a:lvl3pPr>
            <a:lvl4pPr marL="1659887" indent="-237127">
              <a:defRPr>
                <a:solidFill>
                  <a:schemeClr val="tx1"/>
                </a:solidFill>
                <a:latin typeface="Arial" charset="0"/>
                <a:ea typeface="ＭＳ Ｐゴシック" charset="0"/>
              </a:defRPr>
            </a:lvl4pPr>
            <a:lvl5pPr marL="2134141" indent="-237127">
              <a:defRPr>
                <a:solidFill>
                  <a:schemeClr val="tx1"/>
                </a:solidFill>
                <a:latin typeface="Arial" charset="0"/>
                <a:ea typeface="ＭＳ Ｐゴシック" charset="0"/>
              </a:defRPr>
            </a:lvl5pPr>
            <a:lvl6pPr marL="2608395" indent="-237127" fontAlgn="base">
              <a:spcBef>
                <a:spcPct val="0"/>
              </a:spcBef>
              <a:spcAft>
                <a:spcPct val="0"/>
              </a:spcAft>
              <a:defRPr>
                <a:solidFill>
                  <a:schemeClr val="tx1"/>
                </a:solidFill>
                <a:latin typeface="Arial" charset="0"/>
                <a:ea typeface="ＭＳ Ｐゴシック" charset="0"/>
              </a:defRPr>
            </a:lvl6pPr>
            <a:lvl7pPr marL="3082648" indent="-237127" fontAlgn="base">
              <a:spcBef>
                <a:spcPct val="0"/>
              </a:spcBef>
              <a:spcAft>
                <a:spcPct val="0"/>
              </a:spcAft>
              <a:defRPr>
                <a:solidFill>
                  <a:schemeClr val="tx1"/>
                </a:solidFill>
                <a:latin typeface="Arial" charset="0"/>
                <a:ea typeface="ＭＳ Ｐゴシック" charset="0"/>
              </a:defRPr>
            </a:lvl7pPr>
            <a:lvl8pPr marL="3556902" indent="-237127" fontAlgn="base">
              <a:spcBef>
                <a:spcPct val="0"/>
              </a:spcBef>
              <a:spcAft>
                <a:spcPct val="0"/>
              </a:spcAft>
              <a:defRPr>
                <a:solidFill>
                  <a:schemeClr val="tx1"/>
                </a:solidFill>
                <a:latin typeface="Arial" charset="0"/>
                <a:ea typeface="ＭＳ Ｐゴシック" charset="0"/>
              </a:defRPr>
            </a:lvl8pPr>
            <a:lvl9pPr marL="4031155" indent="-237127"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36CCFD0C-4F3A-4458-A39C-2864E0CE9752}" type="datetime4">
              <a:rPr lang="en-US" smtClean="0">
                <a:latin typeface="Calibri" charset="0"/>
              </a:rPr>
              <a:t>October 16, 2019</a:t>
            </a:fld>
            <a:endParaRPr lang="en-US">
              <a:latin typeface="Calibri" charset="0"/>
            </a:endParaRPr>
          </a:p>
        </p:txBody>
      </p:sp>
      <p:sp>
        <p:nvSpPr>
          <p:cNvPr id="30724" name="Slide Number Placeholder 4"/>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70662" indent="-296408">
              <a:defRPr>
                <a:solidFill>
                  <a:schemeClr val="tx1"/>
                </a:solidFill>
                <a:latin typeface="Arial" charset="0"/>
                <a:ea typeface="ＭＳ Ｐゴシック" charset="0"/>
              </a:defRPr>
            </a:lvl2pPr>
            <a:lvl3pPr marL="1185634" indent="-237127">
              <a:defRPr>
                <a:solidFill>
                  <a:schemeClr val="tx1"/>
                </a:solidFill>
                <a:latin typeface="Arial" charset="0"/>
                <a:ea typeface="ＭＳ Ｐゴシック" charset="0"/>
              </a:defRPr>
            </a:lvl3pPr>
            <a:lvl4pPr marL="1659887" indent="-237127">
              <a:defRPr>
                <a:solidFill>
                  <a:schemeClr val="tx1"/>
                </a:solidFill>
                <a:latin typeface="Arial" charset="0"/>
                <a:ea typeface="ＭＳ Ｐゴシック" charset="0"/>
              </a:defRPr>
            </a:lvl4pPr>
            <a:lvl5pPr marL="2134141" indent="-237127">
              <a:defRPr>
                <a:solidFill>
                  <a:schemeClr val="tx1"/>
                </a:solidFill>
                <a:latin typeface="Arial" charset="0"/>
                <a:ea typeface="ＭＳ Ｐゴシック" charset="0"/>
              </a:defRPr>
            </a:lvl5pPr>
            <a:lvl6pPr marL="2608395" indent="-237127" fontAlgn="base">
              <a:spcBef>
                <a:spcPct val="0"/>
              </a:spcBef>
              <a:spcAft>
                <a:spcPct val="0"/>
              </a:spcAft>
              <a:defRPr>
                <a:solidFill>
                  <a:schemeClr val="tx1"/>
                </a:solidFill>
                <a:latin typeface="Arial" charset="0"/>
                <a:ea typeface="ＭＳ Ｐゴシック" charset="0"/>
              </a:defRPr>
            </a:lvl6pPr>
            <a:lvl7pPr marL="3082648" indent="-237127" fontAlgn="base">
              <a:spcBef>
                <a:spcPct val="0"/>
              </a:spcBef>
              <a:spcAft>
                <a:spcPct val="0"/>
              </a:spcAft>
              <a:defRPr>
                <a:solidFill>
                  <a:schemeClr val="tx1"/>
                </a:solidFill>
                <a:latin typeface="Arial" charset="0"/>
                <a:ea typeface="ＭＳ Ｐゴシック" charset="0"/>
              </a:defRPr>
            </a:lvl7pPr>
            <a:lvl8pPr marL="3556902" indent="-237127" fontAlgn="base">
              <a:spcBef>
                <a:spcPct val="0"/>
              </a:spcBef>
              <a:spcAft>
                <a:spcPct val="0"/>
              </a:spcAft>
              <a:defRPr>
                <a:solidFill>
                  <a:schemeClr val="tx1"/>
                </a:solidFill>
                <a:latin typeface="Arial" charset="0"/>
                <a:ea typeface="ＭＳ Ｐゴシック" charset="0"/>
              </a:defRPr>
            </a:lvl8pPr>
            <a:lvl9pPr marL="4031155" indent="-237127"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1E1A8818-5576-9A4A-A853-80736AFCC6CF}" type="slidenum">
              <a:rPr lang="en-US">
                <a:latin typeface="Calibri" charset="0"/>
              </a:rPr>
              <a:pPr fontAlgn="base">
                <a:spcBef>
                  <a:spcPct val="0"/>
                </a:spcBef>
                <a:spcAft>
                  <a:spcPct val="0"/>
                </a:spcAft>
              </a:pPr>
              <a:t>42</a:t>
            </a:fld>
            <a:endParaRPr lang="en-US">
              <a:latin typeface="Calibri" charset="0"/>
            </a:endParaRPr>
          </a:p>
        </p:txBody>
      </p:sp>
    </p:spTree>
    <p:extLst>
      <p:ext uri="{BB962C8B-B14F-4D97-AF65-F5344CB8AC3E}">
        <p14:creationId xmlns:p14="http://schemas.microsoft.com/office/powerpoint/2010/main" val="2210651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30723" name="Date Placeholder 3"/>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70662" indent="-296408">
              <a:defRPr>
                <a:solidFill>
                  <a:schemeClr val="tx1"/>
                </a:solidFill>
                <a:latin typeface="Arial" charset="0"/>
                <a:ea typeface="ＭＳ Ｐゴシック" charset="0"/>
              </a:defRPr>
            </a:lvl2pPr>
            <a:lvl3pPr marL="1185634" indent="-237127">
              <a:defRPr>
                <a:solidFill>
                  <a:schemeClr val="tx1"/>
                </a:solidFill>
                <a:latin typeface="Arial" charset="0"/>
                <a:ea typeface="ＭＳ Ｐゴシック" charset="0"/>
              </a:defRPr>
            </a:lvl3pPr>
            <a:lvl4pPr marL="1659887" indent="-237127">
              <a:defRPr>
                <a:solidFill>
                  <a:schemeClr val="tx1"/>
                </a:solidFill>
                <a:latin typeface="Arial" charset="0"/>
                <a:ea typeface="ＭＳ Ｐゴシック" charset="0"/>
              </a:defRPr>
            </a:lvl4pPr>
            <a:lvl5pPr marL="2134141" indent="-237127">
              <a:defRPr>
                <a:solidFill>
                  <a:schemeClr val="tx1"/>
                </a:solidFill>
                <a:latin typeface="Arial" charset="0"/>
                <a:ea typeface="ＭＳ Ｐゴシック" charset="0"/>
              </a:defRPr>
            </a:lvl5pPr>
            <a:lvl6pPr marL="2608395" indent="-237127" fontAlgn="base">
              <a:spcBef>
                <a:spcPct val="0"/>
              </a:spcBef>
              <a:spcAft>
                <a:spcPct val="0"/>
              </a:spcAft>
              <a:defRPr>
                <a:solidFill>
                  <a:schemeClr val="tx1"/>
                </a:solidFill>
                <a:latin typeface="Arial" charset="0"/>
                <a:ea typeface="ＭＳ Ｐゴシック" charset="0"/>
              </a:defRPr>
            </a:lvl6pPr>
            <a:lvl7pPr marL="3082648" indent="-237127" fontAlgn="base">
              <a:spcBef>
                <a:spcPct val="0"/>
              </a:spcBef>
              <a:spcAft>
                <a:spcPct val="0"/>
              </a:spcAft>
              <a:defRPr>
                <a:solidFill>
                  <a:schemeClr val="tx1"/>
                </a:solidFill>
                <a:latin typeface="Arial" charset="0"/>
                <a:ea typeface="ＭＳ Ｐゴシック" charset="0"/>
              </a:defRPr>
            </a:lvl7pPr>
            <a:lvl8pPr marL="3556902" indent="-237127" fontAlgn="base">
              <a:spcBef>
                <a:spcPct val="0"/>
              </a:spcBef>
              <a:spcAft>
                <a:spcPct val="0"/>
              </a:spcAft>
              <a:defRPr>
                <a:solidFill>
                  <a:schemeClr val="tx1"/>
                </a:solidFill>
                <a:latin typeface="Arial" charset="0"/>
                <a:ea typeface="ＭＳ Ｐゴシック" charset="0"/>
              </a:defRPr>
            </a:lvl8pPr>
            <a:lvl9pPr marL="4031155" indent="-237127"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36CCFD0C-4F3A-4458-A39C-2864E0CE9752}" type="datetime4">
              <a:rPr lang="en-US" smtClean="0">
                <a:latin typeface="Calibri" charset="0"/>
              </a:rPr>
              <a:t>October 16, 2019</a:t>
            </a:fld>
            <a:endParaRPr lang="en-US">
              <a:latin typeface="Calibri" charset="0"/>
            </a:endParaRPr>
          </a:p>
        </p:txBody>
      </p:sp>
      <p:sp>
        <p:nvSpPr>
          <p:cNvPr id="30724" name="Slide Number Placeholder 4"/>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70662" indent="-296408">
              <a:defRPr>
                <a:solidFill>
                  <a:schemeClr val="tx1"/>
                </a:solidFill>
                <a:latin typeface="Arial" charset="0"/>
                <a:ea typeface="ＭＳ Ｐゴシック" charset="0"/>
              </a:defRPr>
            </a:lvl2pPr>
            <a:lvl3pPr marL="1185634" indent="-237127">
              <a:defRPr>
                <a:solidFill>
                  <a:schemeClr val="tx1"/>
                </a:solidFill>
                <a:latin typeface="Arial" charset="0"/>
                <a:ea typeface="ＭＳ Ｐゴシック" charset="0"/>
              </a:defRPr>
            </a:lvl3pPr>
            <a:lvl4pPr marL="1659887" indent="-237127">
              <a:defRPr>
                <a:solidFill>
                  <a:schemeClr val="tx1"/>
                </a:solidFill>
                <a:latin typeface="Arial" charset="0"/>
                <a:ea typeface="ＭＳ Ｐゴシック" charset="0"/>
              </a:defRPr>
            </a:lvl4pPr>
            <a:lvl5pPr marL="2134141" indent="-237127">
              <a:defRPr>
                <a:solidFill>
                  <a:schemeClr val="tx1"/>
                </a:solidFill>
                <a:latin typeface="Arial" charset="0"/>
                <a:ea typeface="ＭＳ Ｐゴシック" charset="0"/>
              </a:defRPr>
            </a:lvl5pPr>
            <a:lvl6pPr marL="2608395" indent="-237127" fontAlgn="base">
              <a:spcBef>
                <a:spcPct val="0"/>
              </a:spcBef>
              <a:spcAft>
                <a:spcPct val="0"/>
              </a:spcAft>
              <a:defRPr>
                <a:solidFill>
                  <a:schemeClr val="tx1"/>
                </a:solidFill>
                <a:latin typeface="Arial" charset="0"/>
                <a:ea typeface="ＭＳ Ｐゴシック" charset="0"/>
              </a:defRPr>
            </a:lvl6pPr>
            <a:lvl7pPr marL="3082648" indent="-237127" fontAlgn="base">
              <a:spcBef>
                <a:spcPct val="0"/>
              </a:spcBef>
              <a:spcAft>
                <a:spcPct val="0"/>
              </a:spcAft>
              <a:defRPr>
                <a:solidFill>
                  <a:schemeClr val="tx1"/>
                </a:solidFill>
                <a:latin typeface="Arial" charset="0"/>
                <a:ea typeface="ＭＳ Ｐゴシック" charset="0"/>
              </a:defRPr>
            </a:lvl7pPr>
            <a:lvl8pPr marL="3556902" indent="-237127" fontAlgn="base">
              <a:spcBef>
                <a:spcPct val="0"/>
              </a:spcBef>
              <a:spcAft>
                <a:spcPct val="0"/>
              </a:spcAft>
              <a:defRPr>
                <a:solidFill>
                  <a:schemeClr val="tx1"/>
                </a:solidFill>
                <a:latin typeface="Arial" charset="0"/>
                <a:ea typeface="ＭＳ Ｐゴシック" charset="0"/>
              </a:defRPr>
            </a:lvl8pPr>
            <a:lvl9pPr marL="4031155" indent="-237127"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1E1A8818-5576-9A4A-A853-80736AFCC6CF}" type="slidenum">
              <a:rPr lang="en-US">
                <a:latin typeface="Calibri" charset="0"/>
              </a:rPr>
              <a:pPr fontAlgn="base">
                <a:spcBef>
                  <a:spcPct val="0"/>
                </a:spcBef>
                <a:spcAft>
                  <a:spcPct val="0"/>
                </a:spcAft>
              </a:pPr>
              <a:t>43</a:t>
            </a:fld>
            <a:endParaRPr lang="en-US">
              <a:latin typeface="Calibri" charset="0"/>
            </a:endParaRPr>
          </a:p>
        </p:txBody>
      </p:sp>
    </p:spTree>
    <p:extLst>
      <p:ext uri="{BB962C8B-B14F-4D97-AF65-F5344CB8AC3E}">
        <p14:creationId xmlns:p14="http://schemas.microsoft.com/office/powerpoint/2010/main" val="559912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30723" name="Date Placeholder 3"/>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70662" indent="-296408">
              <a:defRPr>
                <a:solidFill>
                  <a:schemeClr val="tx1"/>
                </a:solidFill>
                <a:latin typeface="Arial" charset="0"/>
                <a:ea typeface="ＭＳ Ｐゴシック" charset="0"/>
              </a:defRPr>
            </a:lvl2pPr>
            <a:lvl3pPr marL="1185634" indent="-237127">
              <a:defRPr>
                <a:solidFill>
                  <a:schemeClr val="tx1"/>
                </a:solidFill>
                <a:latin typeface="Arial" charset="0"/>
                <a:ea typeface="ＭＳ Ｐゴシック" charset="0"/>
              </a:defRPr>
            </a:lvl3pPr>
            <a:lvl4pPr marL="1659887" indent="-237127">
              <a:defRPr>
                <a:solidFill>
                  <a:schemeClr val="tx1"/>
                </a:solidFill>
                <a:latin typeface="Arial" charset="0"/>
                <a:ea typeface="ＭＳ Ｐゴシック" charset="0"/>
              </a:defRPr>
            </a:lvl4pPr>
            <a:lvl5pPr marL="2134141" indent="-237127">
              <a:defRPr>
                <a:solidFill>
                  <a:schemeClr val="tx1"/>
                </a:solidFill>
                <a:latin typeface="Arial" charset="0"/>
                <a:ea typeface="ＭＳ Ｐゴシック" charset="0"/>
              </a:defRPr>
            </a:lvl5pPr>
            <a:lvl6pPr marL="2608395" indent="-237127" fontAlgn="base">
              <a:spcBef>
                <a:spcPct val="0"/>
              </a:spcBef>
              <a:spcAft>
                <a:spcPct val="0"/>
              </a:spcAft>
              <a:defRPr>
                <a:solidFill>
                  <a:schemeClr val="tx1"/>
                </a:solidFill>
                <a:latin typeface="Arial" charset="0"/>
                <a:ea typeface="ＭＳ Ｐゴシック" charset="0"/>
              </a:defRPr>
            </a:lvl6pPr>
            <a:lvl7pPr marL="3082648" indent="-237127" fontAlgn="base">
              <a:spcBef>
                <a:spcPct val="0"/>
              </a:spcBef>
              <a:spcAft>
                <a:spcPct val="0"/>
              </a:spcAft>
              <a:defRPr>
                <a:solidFill>
                  <a:schemeClr val="tx1"/>
                </a:solidFill>
                <a:latin typeface="Arial" charset="0"/>
                <a:ea typeface="ＭＳ Ｐゴシック" charset="0"/>
              </a:defRPr>
            </a:lvl7pPr>
            <a:lvl8pPr marL="3556902" indent="-237127" fontAlgn="base">
              <a:spcBef>
                <a:spcPct val="0"/>
              </a:spcBef>
              <a:spcAft>
                <a:spcPct val="0"/>
              </a:spcAft>
              <a:defRPr>
                <a:solidFill>
                  <a:schemeClr val="tx1"/>
                </a:solidFill>
                <a:latin typeface="Arial" charset="0"/>
                <a:ea typeface="ＭＳ Ｐゴシック" charset="0"/>
              </a:defRPr>
            </a:lvl8pPr>
            <a:lvl9pPr marL="4031155" indent="-237127"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36CCFD0C-4F3A-4458-A39C-2864E0CE9752}" type="datetime4">
              <a:rPr lang="en-US" smtClean="0">
                <a:latin typeface="Calibri" charset="0"/>
              </a:rPr>
              <a:t>October 16, 2019</a:t>
            </a:fld>
            <a:endParaRPr lang="en-US">
              <a:latin typeface="Calibri" charset="0"/>
            </a:endParaRPr>
          </a:p>
        </p:txBody>
      </p:sp>
      <p:sp>
        <p:nvSpPr>
          <p:cNvPr id="30724" name="Slide Number Placeholder 4"/>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70662" indent="-296408">
              <a:defRPr>
                <a:solidFill>
                  <a:schemeClr val="tx1"/>
                </a:solidFill>
                <a:latin typeface="Arial" charset="0"/>
                <a:ea typeface="ＭＳ Ｐゴシック" charset="0"/>
              </a:defRPr>
            </a:lvl2pPr>
            <a:lvl3pPr marL="1185634" indent="-237127">
              <a:defRPr>
                <a:solidFill>
                  <a:schemeClr val="tx1"/>
                </a:solidFill>
                <a:latin typeface="Arial" charset="0"/>
                <a:ea typeface="ＭＳ Ｐゴシック" charset="0"/>
              </a:defRPr>
            </a:lvl3pPr>
            <a:lvl4pPr marL="1659887" indent="-237127">
              <a:defRPr>
                <a:solidFill>
                  <a:schemeClr val="tx1"/>
                </a:solidFill>
                <a:latin typeface="Arial" charset="0"/>
                <a:ea typeface="ＭＳ Ｐゴシック" charset="0"/>
              </a:defRPr>
            </a:lvl4pPr>
            <a:lvl5pPr marL="2134141" indent="-237127">
              <a:defRPr>
                <a:solidFill>
                  <a:schemeClr val="tx1"/>
                </a:solidFill>
                <a:latin typeface="Arial" charset="0"/>
                <a:ea typeface="ＭＳ Ｐゴシック" charset="0"/>
              </a:defRPr>
            </a:lvl5pPr>
            <a:lvl6pPr marL="2608395" indent="-237127" fontAlgn="base">
              <a:spcBef>
                <a:spcPct val="0"/>
              </a:spcBef>
              <a:spcAft>
                <a:spcPct val="0"/>
              </a:spcAft>
              <a:defRPr>
                <a:solidFill>
                  <a:schemeClr val="tx1"/>
                </a:solidFill>
                <a:latin typeface="Arial" charset="0"/>
                <a:ea typeface="ＭＳ Ｐゴシック" charset="0"/>
              </a:defRPr>
            </a:lvl6pPr>
            <a:lvl7pPr marL="3082648" indent="-237127" fontAlgn="base">
              <a:spcBef>
                <a:spcPct val="0"/>
              </a:spcBef>
              <a:spcAft>
                <a:spcPct val="0"/>
              </a:spcAft>
              <a:defRPr>
                <a:solidFill>
                  <a:schemeClr val="tx1"/>
                </a:solidFill>
                <a:latin typeface="Arial" charset="0"/>
                <a:ea typeface="ＭＳ Ｐゴシック" charset="0"/>
              </a:defRPr>
            </a:lvl7pPr>
            <a:lvl8pPr marL="3556902" indent="-237127" fontAlgn="base">
              <a:spcBef>
                <a:spcPct val="0"/>
              </a:spcBef>
              <a:spcAft>
                <a:spcPct val="0"/>
              </a:spcAft>
              <a:defRPr>
                <a:solidFill>
                  <a:schemeClr val="tx1"/>
                </a:solidFill>
                <a:latin typeface="Arial" charset="0"/>
                <a:ea typeface="ＭＳ Ｐゴシック" charset="0"/>
              </a:defRPr>
            </a:lvl8pPr>
            <a:lvl9pPr marL="4031155" indent="-237127"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1E1A8818-5576-9A4A-A853-80736AFCC6CF}" type="slidenum">
              <a:rPr lang="en-US">
                <a:latin typeface="Calibri" charset="0"/>
              </a:rPr>
              <a:pPr fontAlgn="base">
                <a:spcBef>
                  <a:spcPct val="0"/>
                </a:spcBef>
                <a:spcAft>
                  <a:spcPct val="0"/>
                </a:spcAft>
              </a:pPr>
              <a:t>49</a:t>
            </a:fld>
            <a:endParaRPr lang="en-US">
              <a:latin typeface="Calibri" charset="0"/>
            </a:endParaRPr>
          </a:p>
        </p:txBody>
      </p:sp>
    </p:spTree>
    <p:extLst>
      <p:ext uri="{BB962C8B-B14F-4D97-AF65-F5344CB8AC3E}">
        <p14:creationId xmlns:p14="http://schemas.microsoft.com/office/powerpoint/2010/main" val="3676585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30723" name="Date Placeholder 3"/>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70662" indent="-296408">
              <a:defRPr>
                <a:solidFill>
                  <a:schemeClr val="tx1"/>
                </a:solidFill>
                <a:latin typeface="Arial" charset="0"/>
                <a:ea typeface="ＭＳ Ｐゴシック" charset="0"/>
              </a:defRPr>
            </a:lvl2pPr>
            <a:lvl3pPr marL="1185634" indent="-237127">
              <a:defRPr>
                <a:solidFill>
                  <a:schemeClr val="tx1"/>
                </a:solidFill>
                <a:latin typeface="Arial" charset="0"/>
                <a:ea typeface="ＭＳ Ｐゴシック" charset="0"/>
              </a:defRPr>
            </a:lvl3pPr>
            <a:lvl4pPr marL="1659887" indent="-237127">
              <a:defRPr>
                <a:solidFill>
                  <a:schemeClr val="tx1"/>
                </a:solidFill>
                <a:latin typeface="Arial" charset="0"/>
                <a:ea typeface="ＭＳ Ｐゴシック" charset="0"/>
              </a:defRPr>
            </a:lvl4pPr>
            <a:lvl5pPr marL="2134141" indent="-237127">
              <a:defRPr>
                <a:solidFill>
                  <a:schemeClr val="tx1"/>
                </a:solidFill>
                <a:latin typeface="Arial" charset="0"/>
                <a:ea typeface="ＭＳ Ｐゴシック" charset="0"/>
              </a:defRPr>
            </a:lvl5pPr>
            <a:lvl6pPr marL="2608395" indent="-237127" fontAlgn="base">
              <a:spcBef>
                <a:spcPct val="0"/>
              </a:spcBef>
              <a:spcAft>
                <a:spcPct val="0"/>
              </a:spcAft>
              <a:defRPr>
                <a:solidFill>
                  <a:schemeClr val="tx1"/>
                </a:solidFill>
                <a:latin typeface="Arial" charset="0"/>
                <a:ea typeface="ＭＳ Ｐゴシック" charset="0"/>
              </a:defRPr>
            </a:lvl6pPr>
            <a:lvl7pPr marL="3082648" indent="-237127" fontAlgn="base">
              <a:spcBef>
                <a:spcPct val="0"/>
              </a:spcBef>
              <a:spcAft>
                <a:spcPct val="0"/>
              </a:spcAft>
              <a:defRPr>
                <a:solidFill>
                  <a:schemeClr val="tx1"/>
                </a:solidFill>
                <a:latin typeface="Arial" charset="0"/>
                <a:ea typeface="ＭＳ Ｐゴシック" charset="0"/>
              </a:defRPr>
            </a:lvl7pPr>
            <a:lvl8pPr marL="3556902" indent="-237127" fontAlgn="base">
              <a:spcBef>
                <a:spcPct val="0"/>
              </a:spcBef>
              <a:spcAft>
                <a:spcPct val="0"/>
              </a:spcAft>
              <a:defRPr>
                <a:solidFill>
                  <a:schemeClr val="tx1"/>
                </a:solidFill>
                <a:latin typeface="Arial" charset="0"/>
                <a:ea typeface="ＭＳ Ｐゴシック" charset="0"/>
              </a:defRPr>
            </a:lvl8pPr>
            <a:lvl9pPr marL="4031155" indent="-237127"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36CCFD0C-4F3A-4458-A39C-2864E0CE9752}" type="datetime4">
              <a:rPr lang="en-US" smtClean="0">
                <a:latin typeface="Calibri" charset="0"/>
              </a:rPr>
              <a:t>October 16, 2019</a:t>
            </a:fld>
            <a:endParaRPr lang="en-US">
              <a:latin typeface="Calibri" charset="0"/>
            </a:endParaRPr>
          </a:p>
        </p:txBody>
      </p:sp>
      <p:sp>
        <p:nvSpPr>
          <p:cNvPr id="30724" name="Slide Number Placeholder 4"/>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70662" indent="-296408">
              <a:defRPr>
                <a:solidFill>
                  <a:schemeClr val="tx1"/>
                </a:solidFill>
                <a:latin typeface="Arial" charset="0"/>
                <a:ea typeface="ＭＳ Ｐゴシック" charset="0"/>
              </a:defRPr>
            </a:lvl2pPr>
            <a:lvl3pPr marL="1185634" indent="-237127">
              <a:defRPr>
                <a:solidFill>
                  <a:schemeClr val="tx1"/>
                </a:solidFill>
                <a:latin typeface="Arial" charset="0"/>
                <a:ea typeface="ＭＳ Ｐゴシック" charset="0"/>
              </a:defRPr>
            </a:lvl3pPr>
            <a:lvl4pPr marL="1659887" indent="-237127">
              <a:defRPr>
                <a:solidFill>
                  <a:schemeClr val="tx1"/>
                </a:solidFill>
                <a:latin typeface="Arial" charset="0"/>
                <a:ea typeface="ＭＳ Ｐゴシック" charset="0"/>
              </a:defRPr>
            </a:lvl4pPr>
            <a:lvl5pPr marL="2134141" indent="-237127">
              <a:defRPr>
                <a:solidFill>
                  <a:schemeClr val="tx1"/>
                </a:solidFill>
                <a:latin typeface="Arial" charset="0"/>
                <a:ea typeface="ＭＳ Ｐゴシック" charset="0"/>
              </a:defRPr>
            </a:lvl5pPr>
            <a:lvl6pPr marL="2608395" indent="-237127" fontAlgn="base">
              <a:spcBef>
                <a:spcPct val="0"/>
              </a:spcBef>
              <a:spcAft>
                <a:spcPct val="0"/>
              </a:spcAft>
              <a:defRPr>
                <a:solidFill>
                  <a:schemeClr val="tx1"/>
                </a:solidFill>
                <a:latin typeface="Arial" charset="0"/>
                <a:ea typeface="ＭＳ Ｐゴシック" charset="0"/>
              </a:defRPr>
            </a:lvl6pPr>
            <a:lvl7pPr marL="3082648" indent="-237127" fontAlgn="base">
              <a:spcBef>
                <a:spcPct val="0"/>
              </a:spcBef>
              <a:spcAft>
                <a:spcPct val="0"/>
              </a:spcAft>
              <a:defRPr>
                <a:solidFill>
                  <a:schemeClr val="tx1"/>
                </a:solidFill>
                <a:latin typeface="Arial" charset="0"/>
                <a:ea typeface="ＭＳ Ｐゴシック" charset="0"/>
              </a:defRPr>
            </a:lvl7pPr>
            <a:lvl8pPr marL="3556902" indent="-237127" fontAlgn="base">
              <a:spcBef>
                <a:spcPct val="0"/>
              </a:spcBef>
              <a:spcAft>
                <a:spcPct val="0"/>
              </a:spcAft>
              <a:defRPr>
                <a:solidFill>
                  <a:schemeClr val="tx1"/>
                </a:solidFill>
                <a:latin typeface="Arial" charset="0"/>
                <a:ea typeface="ＭＳ Ｐゴシック" charset="0"/>
              </a:defRPr>
            </a:lvl8pPr>
            <a:lvl9pPr marL="4031155" indent="-237127"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1E1A8818-5576-9A4A-A853-80736AFCC6CF}" type="slidenum">
              <a:rPr lang="en-US">
                <a:latin typeface="Calibri" charset="0"/>
              </a:rPr>
              <a:pPr fontAlgn="base">
                <a:spcBef>
                  <a:spcPct val="0"/>
                </a:spcBef>
                <a:spcAft>
                  <a:spcPct val="0"/>
                </a:spcAft>
              </a:pPr>
              <a:t>50</a:t>
            </a:fld>
            <a:endParaRPr lang="en-US">
              <a:latin typeface="Calibri" charset="0"/>
            </a:endParaRPr>
          </a:p>
        </p:txBody>
      </p:sp>
    </p:spTree>
    <p:extLst>
      <p:ext uri="{BB962C8B-B14F-4D97-AF65-F5344CB8AC3E}">
        <p14:creationId xmlns:p14="http://schemas.microsoft.com/office/powerpoint/2010/main" val="2572927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Sample topics listed -</a:t>
            </a:r>
            <a:r>
              <a:rPr lang="en-US" baseline="0" dirty="0"/>
              <a:t> adjust based on your audience/needs</a:t>
            </a:r>
            <a:endParaRPr lang="en-US" dirty="0"/>
          </a:p>
          <a:p>
            <a:endParaRPr lang="en-US" dirty="0"/>
          </a:p>
        </p:txBody>
      </p:sp>
      <p:sp>
        <p:nvSpPr>
          <p:cNvPr id="4" name="Date Placeholder 3"/>
          <p:cNvSpPr>
            <a:spLocks noGrp="1"/>
          </p:cNvSpPr>
          <p:nvPr>
            <p:ph type="dt" idx="10"/>
          </p:nvPr>
        </p:nvSpPr>
        <p:spPr/>
        <p:txBody>
          <a:bodyPr/>
          <a:lstStyle/>
          <a:p>
            <a:pPr>
              <a:defRPr/>
            </a:pPr>
            <a:fld id="{F4EE803D-8C60-4F8B-9456-94B43560CCA2}" type="datetime4">
              <a:rPr lang="en-US" smtClean="0"/>
              <a:t>October 16, 2019</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2</a:t>
            </a:fld>
            <a:endParaRPr lang="en-US" dirty="0"/>
          </a:p>
        </p:txBody>
      </p:sp>
    </p:spTree>
    <p:extLst>
      <p:ext uri="{BB962C8B-B14F-4D97-AF65-F5344CB8AC3E}">
        <p14:creationId xmlns:p14="http://schemas.microsoft.com/office/powerpoint/2010/main" val="3184900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30723" name="Date Placeholder 3"/>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70662" indent="-296408">
              <a:defRPr>
                <a:solidFill>
                  <a:schemeClr val="tx1"/>
                </a:solidFill>
                <a:latin typeface="Arial" charset="0"/>
                <a:ea typeface="ＭＳ Ｐゴシック" charset="0"/>
              </a:defRPr>
            </a:lvl2pPr>
            <a:lvl3pPr marL="1185634" indent="-237127">
              <a:defRPr>
                <a:solidFill>
                  <a:schemeClr val="tx1"/>
                </a:solidFill>
                <a:latin typeface="Arial" charset="0"/>
                <a:ea typeface="ＭＳ Ｐゴシック" charset="0"/>
              </a:defRPr>
            </a:lvl3pPr>
            <a:lvl4pPr marL="1659887" indent="-237127">
              <a:defRPr>
                <a:solidFill>
                  <a:schemeClr val="tx1"/>
                </a:solidFill>
                <a:latin typeface="Arial" charset="0"/>
                <a:ea typeface="ＭＳ Ｐゴシック" charset="0"/>
              </a:defRPr>
            </a:lvl4pPr>
            <a:lvl5pPr marL="2134141" indent="-237127">
              <a:defRPr>
                <a:solidFill>
                  <a:schemeClr val="tx1"/>
                </a:solidFill>
                <a:latin typeface="Arial" charset="0"/>
                <a:ea typeface="ＭＳ Ｐゴシック" charset="0"/>
              </a:defRPr>
            </a:lvl5pPr>
            <a:lvl6pPr marL="2608395" indent="-237127" fontAlgn="base">
              <a:spcBef>
                <a:spcPct val="0"/>
              </a:spcBef>
              <a:spcAft>
                <a:spcPct val="0"/>
              </a:spcAft>
              <a:defRPr>
                <a:solidFill>
                  <a:schemeClr val="tx1"/>
                </a:solidFill>
                <a:latin typeface="Arial" charset="0"/>
                <a:ea typeface="ＭＳ Ｐゴシック" charset="0"/>
              </a:defRPr>
            </a:lvl6pPr>
            <a:lvl7pPr marL="3082648" indent="-237127" fontAlgn="base">
              <a:spcBef>
                <a:spcPct val="0"/>
              </a:spcBef>
              <a:spcAft>
                <a:spcPct val="0"/>
              </a:spcAft>
              <a:defRPr>
                <a:solidFill>
                  <a:schemeClr val="tx1"/>
                </a:solidFill>
                <a:latin typeface="Arial" charset="0"/>
                <a:ea typeface="ＭＳ Ｐゴシック" charset="0"/>
              </a:defRPr>
            </a:lvl7pPr>
            <a:lvl8pPr marL="3556902" indent="-237127" fontAlgn="base">
              <a:spcBef>
                <a:spcPct val="0"/>
              </a:spcBef>
              <a:spcAft>
                <a:spcPct val="0"/>
              </a:spcAft>
              <a:defRPr>
                <a:solidFill>
                  <a:schemeClr val="tx1"/>
                </a:solidFill>
                <a:latin typeface="Arial" charset="0"/>
                <a:ea typeface="ＭＳ Ｐゴシック" charset="0"/>
              </a:defRPr>
            </a:lvl8pPr>
            <a:lvl9pPr marL="4031155" indent="-237127"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36CCFD0C-4F3A-4458-A39C-2864E0CE9752}" type="datetime4">
              <a:rPr lang="en-US" smtClean="0">
                <a:latin typeface="Calibri" charset="0"/>
              </a:rPr>
              <a:t>October 16, 2019</a:t>
            </a:fld>
            <a:endParaRPr lang="en-US">
              <a:latin typeface="Calibri" charset="0"/>
            </a:endParaRPr>
          </a:p>
        </p:txBody>
      </p:sp>
      <p:sp>
        <p:nvSpPr>
          <p:cNvPr id="30724" name="Slide Number Placeholder 4"/>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70662" indent="-296408">
              <a:defRPr>
                <a:solidFill>
                  <a:schemeClr val="tx1"/>
                </a:solidFill>
                <a:latin typeface="Arial" charset="0"/>
                <a:ea typeface="ＭＳ Ｐゴシック" charset="0"/>
              </a:defRPr>
            </a:lvl2pPr>
            <a:lvl3pPr marL="1185634" indent="-237127">
              <a:defRPr>
                <a:solidFill>
                  <a:schemeClr val="tx1"/>
                </a:solidFill>
                <a:latin typeface="Arial" charset="0"/>
                <a:ea typeface="ＭＳ Ｐゴシック" charset="0"/>
              </a:defRPr>
            </a:lvl3pPr>
            <a:lvl4pPr marL="1659887" indent="-237127">
              <a:defRPr>
                <a:solidFill>
                  <a:schemeClr val="tx1"/>
                </a:solidFill>
                <a:latin typeface="Arial" charset="0"/>
                <a:ea typeface="ＭＳ Ｐゴシック" charset="0"/>
              </a:defRPr>
            </a:lvl4pPr>
            <a:lvl5pPr marL="2134141" indent="-237127">
              <a:defRPr>
                <a:solidFill>
                  <a:schemeClr val="tx1"/>
                </a:solidFill>
                <a:latin typeface="Arial" charset="0"/>
                <a:ea typeface="ＭＳ Ｐゴシック" charset="0"/>
              </a:defRPr>
            </a:lvl5pPr>
            <a:lvl6pPr marL="2608395" indent="-237127" fontAlgn="base">
              <a:spcBef>
                <a:spcPct val="0"/>
              </a:spcBef>
              <a:spcAft>
                <a:spcPct val="0"/>
              </a:spcAft>
              <a:defRPr>
                <a:solidFill>
                  <a:schemeClr val="tx1"/>
                </a:solidFill>
                <a:latin typeface="Arial" charset="0"/>
                <a:ea typeface="ＭＳ Ｐゴシック" charset="0"/>
              </a:defRPr>
            </a:lvl6pPr>
            <a:lvl7pPr marL="3082648" indent="-237127" fontAlgn="base">
              <a:spcBef>
                <a:spcPct val="0"/>
              </a:spcBef>
              <a:spcAft>
                <a:spcPct val="0"/>
              </a:spcAft>
              <a:defRPr>
                <a:solidFill>
                  <a:schemeClr val="tx1"/>
                </a:solidFill>
                <a:latin typeface="Arial" charset="0"/>
                <a:ea typeface="ＭＳ Ｐゴシック" charset="0"/>
              </a:defRPr>
            </a:lvl7pPr>
            <a:lvl8pPr marL="3556902" indent="-237127" fontAlgn="base">
              <a:spcBef>
                <a:spcPct val="0"/>
              </a:spcBef>
              <a:spcAft>
                <a:spcPct val="0"/>
              </a:spcAft>
              <a:defRPr>
                <a:solidFill>
                  <a:schemeClr val="tx1"/>
                </a:solidFill>
                <a:latin typeface="Arial" charset="0"/>
                <a:ea typeface="ＭＳ Ｐゴシック" charset="0"/>
              </a:defRPr>
            </a:lvl8pPr>
            <a:lvl9pPr marL="4031155" indent="-237127"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1E1A8818-5576-9A4A-A853-80736AFCC6CF}" type="slidenum">
              <a:rPr lang="en-US">
                <a:latin typeface="Calibri" charset="0"/>
              </a:rPr>
              <a:pPr fontAlgn="base">
                <a:spcBef>
                  <a:spcPct val="0"/>
                </a:spcBef>
                <a:spcAft>
                  <a:spcPct val="0"/>
                </a:spcAft>
              </a:pPr>
              <a:t>51</a:t>
            </a:fld>
            <a:endParaRPr lang="en-US">
              <a:latin typeface="Calibri" charset="0"/>
            </a:endParaRPr>
          </a:p>
        </p:txBody>
      </p:sp>
    </p:spTree>
    <p:extLst>
      <p:ext uri="{BB962C8B-B14F-4D97-AF65-F5344CB8AC3E}">
        <p14:creationId xmlns:p14="http://schemas.microsoft.com/office/powerpoint/2010/main" val="2700577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30723" name="Date Placeholder 3"/>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70662" indent="-296408">
              <a:defRPr>
                <a:solidFill>
                  <a:schemeClr val="tx1"/>
                </a:solidFill>
                <a:latin typeface="Arial" charset="0"/>
                <a:ea typeface="ＭＳ Ｐゴシック" charset="0"/>
              </a:defRPr>
            </a:lvl2pPr>
            <a:lvl3pPr marL="1185634" indent="-237127">
              <a:defRPr>
                <a:solidFill>
                  <a:schemeClr val="tx1"/>
                </a:solidFill>
                <a:latin typeface="Arial" charset="0"/>
                <a:ea typeface="ＭＳ Ｐゴシック" charset="0"/>
              </a:defRPr>
            </a:lvl3pPr>
            <a:lvl4pPr marL="1659887" indent="-237127">
              <a:defRPr>
                <a:solidFill>
                  <a:schemeClr val="tx1"/>
                </a:solidFill>
                <a:latin typeface="Arial" charset="0"/>
                <a:ea typeface="ＭＳ Ｐゴシック" charset="0"/>
              </a:defRPr>
            </a:lvl4pPr>
            <a:lvl5pPr marL="2134141" indent="-237127">
              <a:defRPr>
                <a:solidFill>
                  <a:schemeClr val="tx1"/>
                </a:solidFill>
                <a:latin typeface="Arial" charset="0"/>
                <a:ea typeface="ＭＳ Ｐゴシック" charset="0"/>
              </a:defRPr>
            </a:lvl5pPr>
            <a:lvl6pPr marL="2608395" indent="-237127" fontAlgn="base">
              <a:spcBef>
                <a:spcPct val="0"/>
              </a:spcBef>
              <a:spcAft>
                <a:spcPct val="0"/>
              </a:spcAft>
              <a:defRPr>
                <a:solidFill>
                  <a:schemeClr val="tx1"/>
                </a:solidFill>
                <a:latin typeface="Arial" charset="0"/>
                <a:ea typeface="ＭＳ Ｐゴシック" charset="0"/>
              </a:defRPr>
            </a:lvl6pPr>
            <a:lvl7pPr marL="3082648" indent="-237127" fontAlgn="base">
              <a:spcBef>
                <a:spcPct val="0"/>
              </a:spcBef>
              <a:spcAft>
                <a:spcPct val="0"/>
              </a:spcAft>
              <a:defRPr>
                <a:solidFill>
                  <a:schemeClr val="tx1"/>
                </a:solidFill>
                <a:latin typeface="Arial" charset="0"/>
                <a:ea typeface="ＭＳ Ｐゴシック" charset="0"/>
              </a:defRPr>
            </a:lvl7pPr>
            <a:lvl8pPr marL="3556902" indent="-237127" fontAlgn="base">
              <a:spcBef>
                <a:spcPct val="0"/>
              </a:spcBef>
              <a:spcAft>
                <a:spcPct val="0"/>
              </a:spcAft>
              <a:defRPr>
                <a:solidFill>
                  <a:schemeClr val="tx1"/>
                </a:solidFill>
                <a:latin typeface="Arial" charset="0"/>
                <a:ea typeface="ＭＳ Ｐゴシック" charset="0"/>
              </a:defRPr>
            </a:lvl8pPr>
            <a:lvl9pPr marL="4031155" indent="-237127"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36CCFD0C-4F3A-4458-A39C-2864E0CE9752}" type="datetime4">
              <a:rPr lang="en-US" smtClean="0">
                <a:latin typeface="Calibri" charset="0"/>
              </a:rPr>
              <a:t>October 16, 2019</a:t>
            </a:fld>
            <a:endParaRPr lang="en-US">
              <a:latin typeface="Calibri" charset="0"/>
            </a:endParaRPr>
          </a:p>
        </p:txBody>
      </p:sp>
      <p:sp>
        <p:nvSpPr>
          <p:cNvPr id="30724" name="Slide Number Placeholder 4"/>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70662" indent="-296408">
              <a:defRPr>
                <a:solidFill>
                  <a:schemeClr val="tx1"/>
                </a:solidFill>
                <a:latin typeface="Arial" charset="0"/>
                <a:ea typeface="ＭＳ Ｐゴシック" charset="0"/>
              </a:defRPr>
            </a:lvl2pPr>
            <a:lvl3pPr marL="1185634" indent="-237127">
              <a:defRPr>
                <a:solidFill>
                  <a:schemeClr val="tx1"/>
                </a:solidFill>
                <a:latin typeface="Arial" charset="0"/>
                <a:ea typeface="ＭＳ Ｐゴシック" charset="0"/>
              </a:defRPr>
            </a:lvl3pPr>
            <a:lvl4pPr marL="1659887" indent="-237127">
              <a:defRPr>
                <a:solidFill>
                  <a:schemeClr val="tx1"/>
                </a:solidFill>
                <a:latin typeface="Arial" charset="0"/>
                <a:ea typeface="ＭＳ Ｐゴシック" charset="0"/>
              </a:defRPr>
            </a:lvl4pPr>
            <a:lvl5pPr marL="2134141" indent="-237127">
              <a:defRPr>
                <a:solidFill>
                  <a:schemeClr val="tx1"/>
                </a:solidFill>
                <a:latin typeface="Arial" charset="0"/>
                <a:ea typeface="ＭＳ Ｐゴシック" charset="0"/>
              </a:defRPr>
            </a:lvl5pPr>
            <a:lvl6pPr marL="2608395" indent="-237127" fontAlgn="base">
              <a:spcBef>
                <a:spcPct val="0"/>
              </a:spcBef>
              <a:spcAft>
                <a:spcPct val="0"/>
              </a:spcAft>
              <a:defRPr>
                <a:solidFill>
                  <a:schemeClr val="tx1"/>
                </a:solidFill>
                <a:latin typeface="Arial" charset="0"/>
                <a:ea typeface="ＭＳ Ｐゴシック" charset="0"/>
              </a:defRPr>
            </a:lvl6pPr>
            <a:lvl7pPr marL="3082648" indent="-237127" fontAlgn="base">
              <a:spcBef>
                <a:spcPct val="0"/>
              </a:spcBef>
              <a:spcAft>
                <a:spcPct val="0"/>
              </a:spcAft>
              <a:defRPr>
                <a:solidFill>
                  <a:schemeClr val="tx1"/>
                </a:solidFill>
                <a:latin typeface="Arial" charset="0"/>
                <a:ea typeface="ＭＳ Ｐゴシック" charset="0"/>
              </a:defRPr>
            </a:lvl7pPr>
            <a:lvl8pPr marL="3556902" indent="-237127" fontAlgn="base">
              <a:spcBef>
                <a:spcPct val="0"/>
              </a:spcBef>
              <a:spcAft>
                <a:spcPct val="0"/>
              </a:spcAft>
              <a:defRPr>
                <a:solidFill>
                  <a:schemeClr val="tx1"/>
                </a:solidFill>
                <a:latin typeface="Arial" charset="0"/>
                <a:ea typeface="ＭＳ Ｐゴシック" charset="0"/>
              </a:defRPr>
            </a:lvl8pPr>
            <a:lvl9pPr marL="4031155" indent="-237127"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1E1A8818-5576-9A4A-A853-80736AFCC6CF}" type="slidenum">
              <a:rPr lang="en-US">
                <a:latin typeface="Calibri" charset="0"/>
              </a:rPr>
              <a:pPr fontAlgn="base">
                <a:spcBef>
                  <a:spcPct val="0"/>
                </a:spcBef>
                <a:spcAft>
                  <a:spcPct val="0"/>
                </a:spcAft>
              </a:pPr>
              <a:t>52</a:t>
            </a:fld>
            <a:endParaRPr lang="en-US">
              <a:latin typeface="Calibri" charset="0"/>
            </a:endParaRPr>
          </a:p>
        </p:txBody>
      </p:sp>
    </p:spTree>
    <p:extLst>
      <p:ext uri="{BB962C8B-B14F-4D97-AF65-F5344CB8AC3E}">
        <p14:creationId xmlns:p14="http://schemas.microsoft.com/office/powerpoint/2010/main" val="1565931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30723" name="Date Placeholder 3"/>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70662" indent="-296408">
              <a:defRPr>
                <a:solidFill>
                  <a:schemeClr val="tx1"/>
                </a:solidFill>
                <a:latin typeface="Arial" charset="0"/>
                <a:ea typeface="ＭＳ Ｐゴシック" charset="0"/>
              </a:defRPr>
            </a:lvl2pPr>
            <a:lvl3pPr marL="1185634" indent="-237127">
              <a:defRPr>
                <a:solidFill>
                  <a:schemeClr val="tx1"/>
                </a:solidFill>
                <a:latin typeface="Arial" charset="0"/>
                <a:ea typeface="ＭＳ Ｐゴシック" charset="0"/>
              </a:defRPr>
            </a:lvl3pPr>
            <a:lvl4pPr marL="1659887" indent="-237127">
              <a:defRPr>
                <a:solidFill>
                  <a:schemeClr val="tx1"/>
                </a:solidFill>
                <a:latin typeface="Arial" charset="0"/>
                <a:ea typeface="ＭＳ Ｐゴシック" charset="0"/>
              </a:defRPr>
            </a:lvl4pPr>
            <a:lvl5pPr marL="2134141" indent="-237127">
              <a:defRPr>
                <a:solidFill>
                  <a:schemeClr val="tx1"/>
                </a:solidFill>
                <a:latin typeface="Arial" charset="0"/>
                <a:ea typeface="ＭＳ Ｐゴシック" charset="0"/>
              </a:defRPr>
            </a:lvl5pPr>
            <a:lvl6pPr marL="2608395" indent="-237127" fontAlgn="base">
              <a:spcBef>
                <a:spcPct val="0"/>
              </a:spcBef>
              <a:spcAft>
                <a:spcPct val="0"/>
              </a:spcAft>
              <a:defRPr>
                <a:solidFill>
                  <a:schemeClr val="tx1"/>
                </a:solidFill>
                <a:latin typeface="Arial" charset="0"/>
                <a:ea typeface="ＭＳ Ｐゴシック" charset="0"/>
              </a:defRPr>
            </a:lvl6pPr>
            <a:lvl7pPr marL="3082648" indent="-237127" fontAlgn="base">
              <a:spcBef>
                <a:spcPct val="0"/>
              </a:spcBef>
              <a:spcAft>
                <a:spcPct val="0"/>
              </a:spcAft>
              <a:defRPr>
                <a:solidFill>
                  <a:schemeClr val="tx1"/>
                </a:solidFill>
                <a:latin typeface="Arial" charset="0"/>
                <a:ea typeface="ＭＳ Ｐゴシック" charset="0"/>
              </a:defRPr>
            </a:lvl7pPr>
            <a:lvl8pPr marL="3556902" indent="-237127" fontAlgn="base">
              <a:spcBef>
                <a:spcPct val="0"/>
              </a:spcBef>
              <a:spcAft>
                <a:spcPct val="0"/>
              </a:spcAft>
              <a:defRPr>
                <a:solidFill>
                  <a:schemeClr val="tx1"/>
                </a:solidFill>
                <a:latin typeface="Arial" charset="0"/>
                <a:ea typeface="ＭＳ Ｐゴシック" charset="0"/>
              </a:defRPr>
            </a:lvl8pPr>
            <a:lvl9pPr marL="4031155" indent="-237127"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36CCFD0C-4F3A-4458-A39C-2864E0CE9752}" type="datetime4">
              <a:rPr lang="en-US" smtClean="0">
                <a:latin typeface="Calibri" charset="0"/>
              </a:rPr>
              <a:t>October 16, 2019</a:t>
            </a:fld>
            <a:endParaRPr lang="en-US">
              <a:latin typeface="Calibri" charset="0"/>
            </a:endParaRPr>
          </a:p>
        </p:txBody>
      </p:sp>
      <p:sp>
        <p:nvSpPr>
          <p:cNvPr id="30724" name="Slide Number Placeholder 4"/>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70662" indent="-296408">
              <a:defRPr>
                <a:solidFill>
                  <a:schemeClr val="tx1"/>
                </a:solidFill>
                <a:latin typeface="Arial" charset="0"/>
                <a:ea typeface="ＭＳ Ｐゴシック" charset="0"/>
              </a:defRPr>
            </a:lvl2pPr>
            <a:lvl3pPr marL="1185634" indent="-237127">
              <a:defRPr>
                <a:solidFill>
                  <a:schemeClr val="tx1"/>
                </a:solidFill>
                <a:latin typeface="Arial" charset="0"/>
                <a:ea typeface="ＭＳ Ｐゴシック" charset="0"/>
              </a:defRPr>
            </a:lvl3pPr>
            <a:lvl4pPr marL="1659887" indent="-237127">
              <a:defRPr>
                <a:solidFill>
                  <a:schemeClr val="tx1"/>
                </a:solidFill>
                <a:latin typeface="Arial" charset="0"/>
                <a:ea typeface="ＭＳ Ｐゴシック" charset="0"/>
              </a:defRPr>
            </a:lvl4pPr>
            <a:lvl5pPr marL="2134141" indent="-237127">
              <a:defRPr>
                <a:solidFill>
                  <a:schemeClr val="tx1"/>
                </a:solidFill>
                <a:latin typeface="Arial" charset="0"/>
                <a:ea typeface="ＭＳ Ｐゴシック" charset="0"/>
              </a:defRPr>
            </a:lvl5pPr>
            <a:lvl6pPr marL="2608395" indent="-237127" fontAlgn="base">
              <a:spcBef>
                <a:spcPct val="0"/>
              </a:spcBef>
              <a:spcAft>
                <a:spcPct val="0"/>
              </a:spcAft>
              <a:defRPr>
                <a:solidFill>
                  <a:schemeClr val="tx1"/>
                </a:solidFill>
                <a:latin typeface="Arial" charset="0"/>
                <a:ea typeface="ＭＳ Ｐゴシック" charset="0"/>
              </a:defRPr>
            </a:lvl6pPr>
            <a:lvl7pPr marL="3082648" indent="-237127" fontAlgn="base">
              <a:spcBef>
                <a:spcPct val="0"/>
              </a:spcBef>
              <a:spcAft>
                <a:spcPct val="0"/>
              </a:spcAft>
              <a:defRPr>
                <a:solidFill>
                  <a:schemeClr val="tx1"/>
                </a:solidFill>
                <a:latin typeface="Arial" charset="0"/>
                <a:ea typeface="ＭＳ Ｐゴシック" charset="0"/>
              </a:defRPr>
            </a:lvl7pPr>
            <a:lvl8pPr marL="3556902" indent="-237127" fontAlgn="base">
              <a:spcBef>
                <a:spcPct val="0"/>
              </a:spcBef>
              <a:spcAft>
                <a:spcPct val="0"/>
              </a:spcAft>
              <a:defRPr>
                <a:solidFill>
                  <a:schemeClr val="tx1"/>
                </a:solidFill>
                <a:latin typeface="Arial" charset="0"/>
                <a:ea typeface="ＭＳ Ｐゴシック" charset="0"/>
              </a:defRPr>
            </a:lvl8pPr>
            <a:lvl9pPr marL="4031155" indent="-237127"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1E1A8818-5576-9A4A-A853-80736AFCC6CF}" type="slidenum">
              <a:rPr lang="en-US">
                <a:latin typeface="Calibri" charset="0"/>
              </a:rPr>
              <a:pPr fontAlgn="base">
                <a:spcBef>
                  <a:spcPct val="0"/>
                </a:spcBef>
                <a:spcAft>
                  <a:spcPct val="0"/>
                </a:spcAft>
              </a:pPr>
              <a:t>53</a:t>
            </a:fld>
            <a:endParaRPr lang="en-US">
              <a:latin typeface="Calibri" charset="0"/>
            </a:endParaRPr>
          </a:p>
        </p:txBody>
      </p:sp>
    </p:spTree>
    <p:extLst>
      <p:ext uri="{BB962C8B-B14F-4D97-AF65-F5344CB8AC3E}">
        <p14:creationId xmlns:p14="http://schemas.microsoft.com/office/powerpoint/2010/main" val="142482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4EE803D-8C60-4F8B-9456-94B43560CCA2}" type="datetime4">
              <a:rPr lang="en-US" smtClean="0"/>
              <a:t>October 16, 2019</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54</a:t>
            </a:fld>
            <a:endParaRPr lang="en-US" dirty="0"/>
          </a:p>
        </p:txBody>
      </p:sp>
    </p:spTree>
    <p:extLst>
      <p:ext uri="{BB962C8B-B14F-4D97-AF65-F5344CB8AC3E}">
        <p14:creationId xmlns:p14="http://schemas.microsoft.com/office/powerpoint/2010/main" val="2377696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Adjust program</a:t>
            </a:r>
            <a:r>
              <a:rPr lang="en-US" baseline="0" dirty="0"/>
              <a:t> </a:t>
            </a:r>
            <a:r>
              <a:rPr lang="en-US" dirty="0"/>
              <a:t>list as needed for your audience</a:t>
            </a:r>
          </a:p>
        </p:txBody>
      </p:sp>
      <p:sp>
        <p:nvSpPr>
          <p:cNvPr id="4" name="Date Placeholder 3"/>
          <p:cNvSpPr>
            <a:spLocks noGrp="1"/>
          </p:cNvSpPr>
          <p:nvPr>
            <p:ph type="dt" idx="10"/>
          </p:nvPr>
        </p:nvSpPr>
        <p:spPr/>
        <p:txBody>
          <a:bodyPr/>
          <a:lstStyle/>
          <a:p>
            <a:pPr>
              <a:defRPr/>
            </a:pPr>
            <a:fld id="{F4EE803D-8C60-4F8B-9456-94B43560CCA2}" type="datetime4">
              <a:rPr lang="en-US" smtClean="0"/>
              <a:t>October 16, 2019</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3</a:t>
            </a:fld>
            <a:endParaRPr lang="en-US" dirty="0"/>
          </a:p>
        </p:txBody>
      </p:sp>
    </p:spTree>
    <p:extLst>
      <p:ext uri="{BB962C8B-B14F-4D97-AF65-F5344CB8AC3E}">
        <p14:creationId xmlns:p14="http://schemas.microsoft.com/office/powerpoint/2010/main" val="2688207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4EE803D-8C60-4F8B-9456-94B43560CCA2}" type="datetime4">
              <a:rPr lang="en-US" smtClean="0"/>
              <a:t>October 16, 2019</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7</a:t>
            </a:fld>
            <a:endParaRPr lang="en-US" dirty="0"/>
          </a:p>
        </p:txBody>
      </p:sp>
    </p:spTree>
    <p:extLst>
      <p:ext uri="{BB962C8B-B14F-4D97-AF65-F5344CB8AC3E}">
        <p14:creationId xmlns:p14="http://schemas.microsoft.com/office/powerpoint/2010/main" val="1156447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need to remove custom</a:t>
            </a:r>
            <a:r>
              <a:rPr lang="en-US" baseline="0" dirty="0"/>
              <a:t> phone number bullet point or web intake box as appropriate for your audience</a:t>
            </a:r>
            <a:endParaRPr lang="en-US" dirty="0"/>
          </a:p>
        </p:txBody>
      </p:sp>
      <p:sp>
        <p:nvSpPr>
          <p:cNvPr id="4" name="Date Placeholder 3"/>
          <p:cNvSpPr>
            <a:spLocks noGrp="1"/>
          </p:cNvSpPr>
          <p:nvPr>
            <p:ph type="dt" idx="10"/>
          </p:nvPr>
        </p:nvSpPr>
        <p:spPr/>
        <p:txBody>
          <a:bodyPr/>
          <a:lstStyle/>
          <a:p>
            <a:pPr>
              <a:defRPr/>
            </a:pPr>
            <a:fld id="{F4EE803D-8C60-4F8B-9456-94B43560CCA2}" type="datetime4">
              <a:rPr lang="en-US" smtClean="0"/>
              <a:t>October 16, 2019</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8</a:t>
            </a:fld>
            <a:endParaRPr lang="en-US" dirty="0"/>
          </a:p>
        </p:txBody>
      </p:sp>
    </p:spTree>
    <p:extLst>
      <p:ext uri="{BB962C8B-B14F-4D97-AF65-F5344CB8AC3E}">
        <p14:creationId xmlns:p14="http://schemas.microsoft.com/office/powerpoint/2010/main" val="2949344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4EE803D-8C60-4F8B-9456-94B43560CCA2}" type="datetime4">
              <a:rPr lang="en-US" smtClean="0"/>
              <a:t>October 16, 2019</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13</a:t>
            </a:fld>
            <a:endParaRPr lang="en-US" dirty="0"/>
          </a:p>
        </p:txBody>
      </p:sp>
    </p:spTree>
    <p:extLst>
      <p:ext uri="{BB962C8B-B14F-4D97-AF65-F5344CB8AC3E}">
        <p14:creationId xmlns:p14="http://schemas.microsoft.com/office/powerpoint/2010/main" val="2241537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072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r>
              <a:rPr lang="en-US" sz="1100" dirty="0"/>
              <a:t>Here’s the whole lifecycle of our leave and disability processes at a glance… </a:t>
            </a:r>
          </a:p>
          <a:p>
            <a:pPr marL="177845" indent="-177845">
              <a:buFont typeface="Arial" panose="020B0604020202020204" pitchFamily="34" charset="0"/>
              <a:buChar char="•"/>
            </a:pPr>
            <a:r>
              <a:rPr lang="en-US" sz="1100" dirty="0"/>
              <a:t>When Leave and STD are concurrent – your employee will have </a:t>
            </a:r>
            <a:r>
              <a:rPr lang="en-US" sz="1100" b="1" dirty="0"/>
              <a:t>a single point of contact: one Absence Coordinator </a:t>
            </a:r>
            <a:r>
              <a:rPr lang="en-US" sz="1100" dirty="0"/>
              <a:t>who’ll handle their leave and short term disability claim. </a:t>
            </a:r>
          </a:p>
          <a:p>
            <a:pPr marL="177845" indent="-177845">
              <a:buFont typeface="Arial" panose="020B0604020202020204" pitchFamily="34" charset="0"/>
              <a:buChar char="•"/>
            </a:pPr>
            <a:r>
              <a:rPr lang="en-US" sz="1100" dirty="0"/>
              <a:t>That makes it a lot </a:t>
            </a:r>
            <a:r>
              <a:rPr lang="en-US" sz="1100" b="1" dirty="0"/>
              <a:t>simpler, streamlined and easier for the employee to understand</a:t>
            </a:r>
            <a:r>
              <a:rPr lang="en-US" sz="1100" dirty="0"/>
              <a:t>:</a:t>
            </a:r>
          </a:p>
          <a:p>
            <a:pPr marL="652099" lvl="1" indent="-177845">
              <a:buFont typeface="Arial" panose="020B0604020202020204" pitchFamily="34" charset="0"/>
              <a:buChar char="•"/>
            </a:pPr>
            <a:r>
              <a:rPr lang="en-US" sz="1100" dirty="0"/>
              <a:t>They’ll receive </a:t>
            </a:r>
            <a:r>
              <a:rPr lang="en-US" sz="1100" b="1" dirty="0"/>
              <a:t>combined correspondence </a:t>
            </a:r>
            <a:r>
              <a:rPr lang="en-US" sz="1100" dirty="0"/>
              <a:t>explaining eligibility and benefits</a:t>
            </a:r>
          </a:p>
          <a:p>
            <a:pPr marL="652099" lvl="1" indent="-177845">
              <a:buFont typeface="Arial" panose="020B0604020202020204" pitchFamily="34" charset="0"/>
              <a:buChar char="•"/>
            </a:pPr>
            <a:r>
              <a:rPr lang="en-US" sz="1100" dirty="0"/>
              <a:t>And a coordinated Leave/STD decision.</a:t>
            </a:r>
            <a:br>
              <a:rPr lang="en-US" sz="1100" dirty="0"/>
            </a:br>
            <a:endParaRPr lang="en-US" sz="1100" dirty="0"/>
          </a:p>
          <a:p>
            <a:r>
              <a:rPr lang="en-US" sz="1100" b="1" dirty="0"/>
              <a:t>The “yellow crosses” on key steps </a:t>
            </a:r>
            <a:r>
              <a:rPr lang="en-US" sz="1100" dirty="0"/>
              <a:t>indicate clinical touchpoints, where clinical resources get involved as needed, including:</a:t>
            </a:r>
          </a:p>
          <a:p>
            <a:pPr marL="177845" indent="-177845">
              <a:buFont typeface="Arial" panose="020B0604020202020204" pitchFamily="34" charset="0"/>
              <a:buChar char="•"/>
            </a:pPr>
            <a:r>
              <a:rPr lang="en-US" sz="1100" dirty="0"/>
              <a:t>Complex or multiple diagnosis claims</a:t>
            </a:r>
          </a:p>
          <a:p>
            <a:pPr marL="177845" indent="-177845">
              <a:buFont typeface="Arial" panose="020B0604020202020204" pitchFamily="34" charset="0"/>
              <a:buChar char="•"/>
            </a:pPr>
            <a:r>
              <a:rPr lang="en-US" sz="1100" dirty="0"/>
              <a:t>All behavioral health claims</a:t>
            </a:r>
          </a:p>
          <a:p>
            <a:r>
              <a:rPr lang="en-US" sz="1100" b="1" dirty="0"/>
              <a:t>The blue symbol of a person shows where and when a Workplace Possibilities consultant will engage as needed </a:t>
            </a:r>
            <a:r>
              <a:rPr lang="en-US" sz="1100" dirty="0"/>
              <a:t>for return-to-work assistance or during a LTD decision process, as part of a transition roundtable that also includes the benefits analyst, nurse case manager and input from the treating physician.</a:t>
            </a:r>
          </a:p>
          <a:p>
            <a:r>
              <a:rPr lang="en-US" sz="1100" dirty="0"/>
              <a:t>We use </a:t>
            </a:r>
            <a:r>
              <a:rPr lang="en-US" sz="1100" b="1" dirty="0"/>
              <a:t>proprietary claim analytics </a:t>
            </a:r>
            <a:r>
              <a:rPr lang="en-US" sz="1100" dirty="0"/>
              <a:t>as part of that decision and predictive modeling to determine what level of support an employee needs, such as clinical assistance with return to work, or Social Security advocacy. </a:t>
            </a:r>
          </a:p>
          <a:p>
            <a:r>
              <a:rPr lang="en-US" sz="1100" dirty="0"/>
              <a:t>If the employee is approved for long-term disability,  our goal is a seamless transition, with no interruption in their benefits. </a:t>
            </a:r>
          </a:p>
          <a:p>
            <a:endParaRPr lang="en-US" sz="1100" dirty="0"/>
          </a:p>
          <a:p>
            <a:r>
              <a:rPr lang="en-US" sz="1100" i="1" u="sng" dirty="0"/>
              <a:t>[ADDITIONAL NOTES:  CAN REFERENCE LATER WHEN TALKING ABOUT PHYSICIANS]</a:t>
            </a:r>
          </a:p>
          <a:p>
            <a:pPr>
              <a:spcBef>
                <a:spcPct val="0"/>
              </a:spcBef>
            </a:pPr>
            <a:r>
              <a:rPr lang="en-US" sz="1100" dirty="0"/>
              <a:t>Clinical input for STD claims is based on clinical referral guidelines: clear protocol for clinical involvement. Not just an analyst’s judgement call. We provide structure to make sure the right claims are referred to a nurse. </a:t>
            </a:r>
          </a:p>
          <a:p>
            <a:pPr>
              <a:spcBef>
                <a:spcPct val="0"/>
              </a:spcBef>
            </a:pPr>
            <a:endParaRPr lang="en-US" sz="1100" dirty="0"/>
          </a:p>
          <a:p>
            <a:pPr>
              <a:spcBef>
                <a:spcPct val="0"/>
              </a:spcBef>
            </a:pPr>
            <a:r>
              <a:rPr lang="en-US" sz="1100" dirty="0"/>
              <a:t>Transition Roundtable: brings expertise to table and showcases collaborative effort.</a:t>
            </a:r>
          </a:p>
          <a:p>
            <a:endParaRPr lang="en-US" sz="1100" dirty="0">
              <a:latin typeface="Calibri" charset="0"/>
            </a:endParaRPr>
          </a:p>
          <a:p>
            <a:endParaRPr lang="en-US" dirty="0">
              <a:latin typeface="Calibri" charset="0"/>
            </a:endParaRPr>
          </a:p>
        </p:txBody>
      </p:sp>
      <p:sp>
        <p:nvSpPr>
          <p:cNvPr id="30723" name="Date Placeholder 3"/>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814666" indent="-313333">
              <a:defRPr>
                <a:solidFill>
                  <a:schemeClr val="tx1"/>
                </a:solidFill>
                <a:latin typeface="Arial" charset="0"/>
                <a:ea typeface="ＭＳ Ｐゴシック" charset="0"/>
              </a:defRPr>
            </a:lvl2pPr>
            <a:lvl3pPr marL="1253333" indent="-250667">
              <a:defRPr>
                <a:solidFill>
                  <a:schemeClr val="tx1"/>
                </a:solidFill>
                <a:latin typeface="Arial" charset="0"/>
                <a:ea typeface="ＭＳ Ｐゴシック" charset="0"/>
              </a:defRPr>
            </a:lvl3pPr>
            <a:lvl4pPr marL="1754667" indent="-250667">
              <a:defRPr>
                <a:solidFill>
                  <a:schemeClr val="tx1"/>
                </a:solidFill>
                <a:latin typeface="Arial" charset="0"/>
                <a:ea typeface="ＭＳ Ｐゴシック" charset="0"/>
              </a:defRPr>
            </a:lvl4pPr>
            <a:lvl5pPr marL="2256001" indent="-250667">
              <a:defRPr>
                <a:solidFill>
                  <a:schemeClr val="tx1"/>
                </a:solidFill>
                <a:latin typeface="Arial" charset="0"/>
                <a:ea typeface="ＭＳ Ｐゴシック" charset="0"/>
              </a:defRPr>
            </a:lvl5pPr>
            <a:lvl6pPr marL="2757334" indent="-250667" fontAlgn="base">
              <a:spcBef>
                <a:spcPct val="0"/>
              </a:spcBef>
              <a:spcAft>
                <a:spcPct val="0"/>
              </a:spcAft>
              <a:defRPr>
                <a:solidFill>
                  <a:schemeClr val="tx1"/>
                </a:solidFill>
                <a:latin typeface="Arial" charset="0"/>
                <a:ea typeface="ＭＳ Ｐゴシック" charset="0"/>
              </a:defRPr>
            </a:lvl6pPr>
            <a:lvl7pPr marL="3258668" indent="-250667" fontAlgn="base">
              <a:spcBef>
                <a:spcPct val="0"/>
              </a:spcBef>
              <a:spcAft>
                <a:spcPct val="0"/>
              </a:spcAft>
              <a:defRPr>
                <a:solidFill>
                  <a:schemeClr val="tx1"/>
                </a:solidFill>
                <a:latin typeface="Arial" charset="0"/>
                <a:ea typeface="ＭＳ Ｐゴシック" charset="0"/>
              </a:defRPr>
            </a:lvl7pPr>
            <a:lvl8pPr marL="3760001" indent="-250667" fontAlgn="base">
              <a:spcBef>
                <a:spcPct val="0"/>
              </a:spcBef>
              <a:spcAft>
                <a:spcPct val="0"/>
              </a:spcAft>
              <a:defRPr>
                <a:solidFill>
                  <a:schemeClr val="tx1"/>
                </a:solidFill>
                <a:latin typeface="Arial" charset="0"/>
                <a:ea typeface="ＭＳ Ｐゴシック" charset="0"/>
              </a:defRPr>
            </a:lvl8pPr>
            <a:lvl9pPr marL="4261334" indent="-250667"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36CCFD0C-4F3A-4458-A39C-2864E0CE9752}" type="datetime4">
              <a:rPr lang="en-US" smtClean="0">
                <a:latin typeface="Calibri" charset="0"/>
              </a:rPr>
              <a:t>October 16, 2019</a:t>
            </a:fld>
            <a:endParaRPr lang="en-US" dirty="0">
              <a:latin typeface="Calibri" charset="0"/>
            </a:endParaRPr>
          </a:p>
        </p:txBody>
      </p:sp>
      <p:sp>
        <p:nvSpPr>
          <p:cNvPr id="30724" name="Slide Number Placeholder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814666" indent="-313333">
              <a:defRPr>
                <a:solidFill>
                  <a:schemeClr val="tx1"/>
                </a:solidFill>
                <a:latin typeface="Arial" charset="0"/>
                <a:ea typeface="ＭＳ Ｐゴシック" charset="0"/>
              </a:defRPr>
            </a:lvl2pPr>
            <a:lvl3pPr marL="1253333" indent="-250667">
              <a:defRPr>
                <a:solidFill>
                  <a:schemeClr val="tx1"/>
                </a:solidFill>
                <a:latin typeface="Arial" charset="0"/>
                <a:ea typeface="ＭＳ Ｐゴシック" charset="0"/>
              </a:defRPr>
            </a:lvl3pPr>
            <a:lvl4pPr marL="1754667" indent="-250667">
              <a:defRPr>
                <a:solidFill>
                  <a:schemeClr val="tx1"/>
                </a:solidFill>
                <a:latin typeface="Arial" charset="0"/>
                <a:ea typeface="ＭＳ Ｐゴシック" charset="0"/>
              </a:defRPr>
            </a:lvl4pPr>
            <a:lvl5pPr marL="2256001" indent="-250667">
              <a:defRPr>
                <a:solidFill>
                  <a:schemeClr val="tx1"/>
                </a:solidFill>
                <a:latin typeface="Arial" charset="0"/>
                <a:ea typeface="ＭＳ Ｐゴシック" charset="0"/>
              </a:defRPr>
            </a:lvl5pPr>
            <a:lvl6pPr marL="2757334" indent="-250667" fontAlgn="base">
              <a:spcBef>
                <a:spcPct val="0"/>
              </a:spcBef>
              <a:spcAft>
                <a:spcPct val="0"/>
              </a:spcAft>
              <a:defRPr>
                <a:solidFill>
                  <a:schemeClr val="tx1"/>
                </a:solidFill>
                <a:latin typeface="Arial" charset="0"/>
                <a:ea typeface="ＭＳ Ｐゴシック" charset="0"/>
              </a:defRPr>
            </a:lvl6pPr>
            <a:lvl7pPr marL="3258668" indent="-250667" fontAlgn="base">
              <a:spcBef>
                <a:spcPct val="0"/>
              </a:spcBef>
              <a:spcAft>
                <a:spcPct val="0"/>
              </a:spcAft>
              <a:defRPr>
                <a:solidFill>
                  <a:schemeClr val="tx1"/>
                </a:solidFill>
                <a:latin typeface="Arial" charset="0"/>
                <a:ea typeface="ＭＳ Ｐゴシック" charset="0"/>
              </a:defRPr>
            </a:lvl7pPr>
            <a:lvl8pPr marL="3760001" indent="-250667" fontAlgn="base">
              <a:spcBef>
                <a:spcPct val="0"/>
              </a:spcBef>
              <a:spcAft>
                <a:spcPct val="0"/>
              </a:spcAft>
              <a:defRPr>
                <a:solidFill>
                  <a:schemeClr val="tx1"/>
                </a:solidFill>
                <a:latin typeface="Arial" charset="0"/>
                <a:ea typeface="ＭＳ Ｐゴシック" charset="0"/>
              </a:defRPr>
            </a:lvl8pPr>
            <a:lvl9pPr marL="4261334" indent="-250667"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1E1A8818-5576-9A4A-A853-80736AFCC6CF}" type="slidenum">
              <a:rPr lang="en-US">
                <a:latin typeface="Calibri" charset="0"/>
              </a:rPr>
              <a:pPr fontAlgn="base">
                <a:spcBef>
                  <a:spcPct val="0"/>
                </a:spcBef>
                <a:spcAft>
                  <a:spcPct val="0"/>
                </a:spcAft>
              </a:pPr>
              <a:t>14</a:t>
            </a:fld>
            <a:endParaRPr lang="en-US" dirty="0">
              <a:latin typeface="Calibri" charset="0"/>
            </a:endParaRPr>
          </a:p>
        </p:txBody>
      </p:sp>
    </p:spTree>
    <p:extLst>
      <p:ext uri="{BB962C8B-B14F-4D97-AF65-F5344CB8AC3E}">
        <p14:creationId xmlns:p14="http://schemas.microsoft.com/office/powerpoint/2010/main" val="667653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0" hangingPunct="0">
              <a:lnSpc>
                <a:spcPct val="110000"/>
              </a:lnSpc>
            </a:pPr>
            <a:r>
              <a:rPr lang="en-US" dirty="0">
                <a:solidFill>
                  <a:schemeClr val="tx1">
                    <a:lumMod val="85000"/>
                    <a:lumOff val="15000"/>
                  </a:schemeClr>
                </a:solidFill>
                <a:ea typeface="ＭＳ Ｐゴシック" pitchFamily="34" charset="-128"/>
                <a:cs typeface="Arial" pitchFamily="34" charset="0"/>
              </a:rPr>
              <a:t>Our leave-only process and Absence Management system is fast and informed.</a:t>
            </a:r>
            <a:endParaRPr lang="en-US" dirty="0"/>
          </a:p>
          <a:p>
            <a:pPr marL="177845" indent="-177845">
              <a:buFont typeface="Arial" panose="020B0604020202020204" pitchFamily="34" charset="0"/>
              <a:buChar char="•"/>
              <a:defRPr/>
            </a:pPr>
            <a:r>
              <a:rPr lang="en-US" dirty="0"/>
              <a:t>By design, our leave-only process is very similar to our coordinated Leave/STD process. </a:t>
            </a:r>
          </a:p>
          <a:p>
            <a:pPr marL="177845" indent="-177845">
              <a:buFont typeface="Arial" panose="020B0604020202020204" pitchFamily="34" charset="0"/>
              <a:buChar char="•"/>
              <a:defRPr/>
            </a:pPr>
            <a:r>
              <a:rPr lang="en-US" dirty="0"/>
              <a:t>Employee has the same experience regardless of what they call in for. </a:t>
            </a:r>
          </a:p>
          <a:p>
            <a:pPr marL="177845" indent="-177845">
              <a:buFont typeface="Arial" panose="020B0604020202020204" pitchFamily="34" charset="0"/>
              <a:buChar char="•"/>
              <a:defRPr/>
            </a:pPr>
            <a:r>
              <a:rPr lang="en-US" dirty="0"/>
              <a:t>Key difference: who handles the claim</a:t>
            </a:r>
          </a:p>
          <a:p>
            <a:pPr marL="652099" lvl="1" indent="-177845">
              <a:buFont typeface="Arial" panose="020B0604020202020204" pitchFamily="34" charset="0"/>
              <a:buChar char="•"/>
              <a:defRPr/>
            </a:pPr>
            <a:r>
              <a:rPr lang="en-US" b="1" dirty="0"/>
              <a:t>One person. One contact. Leave-only claims are handled exclusively by our Leave Specialists who provide a single point of contact:</a:t>
            </a:r>
          </a:p>
          <a:p>
            <a:pPr marL="652099" lvl="1" indent="-177845">
              <a:buFont typeface="Arial" panose="020B0604020202020204" pitchFamily="34" charset="0"/>
              <a:buChar char="•"/>
              <a:defRPr/>
            </a:pPr>
            <a:r>
              <a:rPr lang="en-US" dirty="0"/>
              <a:t>They’re trained in FMLA and absence processes and do not handle disability claims </a:t>
            </a:r>
          </a:p>
          <a:p>
            <a:pPr marL="652099" lvl="1" indent="-177845">
              <a:buFont typeface="Arial" panose="020B0604020202020204" pitchFamily="34" charset="0"/>
              <a:buChar char="•"/>
              <a:defRPr/>
            </a:pPr>
            <a:r>
              <a:rPr lang="en-US" dirty="0"/>
              <a:t>They’re specialists who focus in on the complexity of FMLA-only claims</a:t>
            </a:r>
          </a:p>
          <a:p>
            <a:pPr marL="652099" lvl="1" indent="-177845">
              <a:buFont typeface="Arial" panose="020B0604020202020204" pitchFamily="34" charset="0"/>
              <a:buChar char="•"/>
              <a:defRPr/>
            </a:pPr>
            <a:r>
              <a:rPr lang="en-US" dirty="0"/>
              <a:t>They offer a single point of contact for employees</a:t>
            </a:r>
          </a:p>
          <a:p>
            <a:pPr marL="652099" lvl="1" indent="-177845">
              <a:buFont typeface="Arial" panose="020B0604020202020204" pitchFamily="34" charset="0"/>
              <a:buChar char="•"/>
              <a:defRPr/>
            </a:pPr>
            <a:r>
              <a:rPr lang="en-US" dirty="0"/>
              <a:t>Answer any questions that employees may have during the certification process </a:t>
            </a:r>
          </a:p>
          <a:p>
            <a:pPr marL="177845" indent="-177845">
              <a:buFont typeface="Arial" panose="020B0604020202020204" pitchFamily="34" charset="0"/>
              <a:buChar char="•"/>
              <a:defRPr/>
            </a:pPr>
            <a:r>
              <a:rPr lang="en-US" dirty="0"/>
              <a:t>Leave Specialists work within the same system as our coordinated STD/FMLA claims </a:t>
            </a:r>
          </a:p>
          <a:p>
            <a:pPr marL="177845" indent="-177845">
              <a:buFont typeface="Arial" panose="020B0604020202020204" pitchFamily="34" charset="0"/>
              <a:buChar char="•"/>
              <a:defRPr/>
            </a:pPr>
            <a:r>
              <a:rPr lang="en-US" dirty="0"/>
              <a:t>This allows us to have consistency and the same robust tracking and reporting as during the coordinated Leave and STD</a:t>
            </a:r>
            <a:r>
              <a:rPr lang="en-US" baseline="0" dirty="0"/>
              <a:t> </a:t>
            </a:r>
            <a:r>
              <a:rPr lang="en-US" dirty="0"/>
              <a:t>process</a:t>
            </a:r>
          </a:p>
          <a:p>
            <a:pPr eaLnBrk="0" hangingPunct="0">
              <a:lnSpc>
                <a:spcPct val="110000"/>
              </a:lnSpc>
            </a:pPr>
            <a:endParaRPr lang="en-US" dirty="0"/>
          </a:p>
          <a:p>
            <a:pPr eaLnBrk="0" hangingPunct="0">
              <a:lnSpc>
                <a:spcPct val="110000"/>
              </a:lnSpc>
            </a:pPr>
            <a:r>
              <a:rPr lang="en-US" dirty="0"/>
              <a:t>Our Absence Management system has the key capabilities you’re looking for, including </a:t>
            </a:r>
            <a:r>
              <a:rPr lang="en-US" i="1" dirty="0"/>
              <a:t>[SEE LIST ON SLIDE]. </a:t>
            </a:r>
          </a:p>
          <a:p>
            <a:pPr eaLnBrk="0" hangingPunct="0">
              <a:lnSpc>
                <a:spcPct val="110000"/>
              </a:lnSpc>
            </a:pPr>
            <a:endParaRPr lang="en-US" sz="1100" dirty="0">
              <a:latin typeface="Calibri" charset="0"/>
            </a:endParaRPr>
          </a:p>
        </p:txBody>
      </p:sp>
      <p:sp>
        <p:nvSpPr>
          <p:cNvPr id="4" name="Date Placeholder 3"/>
          <p:cNvSpPr>
            <a:spLocks noGrp="1"/>
          </p:cNvSpPr>
          <p:nvPr>
            <p:ph type="dt" idx="10"/>
          </p:nvPr>
        </p:nvSpPr>
        <p:spPr/>
        <p:txBody>
          <a:bodyPr/>
          <a:lstStyle/>
          <a:p>
            <a:pPr>
              <a:defRPr/>
            </a:pPr>
            <a:fld id="{F4EE803D-8C60-4F8B-9456-94B43560CCA2}" type="datetime4">
              <a:rPr lang="en-US" smtClean="0"/>
              <a:t>October 16, 2019</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15</a:t>
            </a:fld>
            <a:endParaRPr lang="en-US" dirty="0"/>
          </a:p>
        </p:txBody>
      </p:sp>
    </p:spTree>
    <p:extLst>
      <p:ext uri="{BB962C8B-B14F-4D97-AF65-F5344CB8AC3E}">
        <p14:creationId xmlns:p14="http://schemas.microsoft.com/office/powerpoint/2010/main" val="1193752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4EE803D-8C60-4F8B-9456-94B43560CCA2}" type="datetime4">
              <a:rPr lang="en-US" smtClean="0"/>
              <a:t>October 16, 2019</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18</a:t>
            </a:fld>
            <a:endParaRPr lang="en-US" dirty="0"/>
          </a:p>
        </p:txBody>
      </p:sp>
    </p:spTree>
    <p:extLst>
      <p:ext uri="{BB962C8B-B14F-4D97-AF65-F5344CB8AC3E}">
        <p14:creationId xmlns:p14="http://schemas.microsoft.com/office/powerpoint/2010/main" val="2917858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t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t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Full Image">
    <p:spTree>
      <p:nvGrpSpPr>
        <p:cNvPr id="1" name=""/>
        <p:cNvGrpSpPr/>
        <p:nvPr/>
      </p:nvGrpSpPr>
      <p:grpSpPr>
        <a:xfrm>
          <a:off x="0" y="0"/>
          <a:ext cx="0" cy="0"/>
          <a:chOff x="0" y="0"/>
          <a:chExt cx="0" cy="0"/>
        </a:xfrm>
      </p:grpSpPr>
      <p:sp>
        <p:nvSpPr>
          <p:cNvPr id="10" name="Picture Placeholder 27"/>
          <p:cNvSpPr>
            <a:spLocks noGrp="1"/>
          </p:cNvSpPr>
          <p:nvPr>
            <p:ph type="pic" sz="quarter" idx="14"/>
          </p:nvPr>
        </p:nvSpPr>
        <p:spPr>
          <a:xfrm>
            <a:off x="0" y="0"/>
            <a:ext cx="9144000" cy="6858000"/>
          </a:xfrm>
          <a:prstGeom prst="rect">
            <a:avLst/>
          </a:prstGeom>
          <a:solidFill>
            <a:schemeClr val="bg1">
              <a:lumMod val="95000"/>
            </a:schemeClr>
          </a:solidFill>
        </p:spPr>
        <p:txBody>
          <a:bodyPr vert="horz"/>
          <a:lstStyle>
            <a:lvl1pPr>
              <a:defRPr sz="2800"/>
            </a:lvl1pPr>
          </a:lstStyle>
          <a:p>
            <a:pPr lvl="0"/>
            <a:r>
              <a:rPr lang="en-US" noProof="0" dirty="0"/>
              <a:t>Click icon to add picture</a:t>
            </a:r>
          </a:p>
        </p:txBody>
      </p:sp>
      <p:sp>
        <p:nvSpPr>
          <p:cNvPr id="2" name="Title 1"/>
          <p:cNvSpPr>
            <a:spLocks noGrp="1"/>
          </p:cNvSpPr>
          <p:nvPr>
            <p:ph type="ctrTitle"/>
          </p:nvPr>
        </p:nvSpPr>
        <p:spPr>
          <a:xfrm>
            <a:off x="584517" y="5276850"/>
            <a:ext cx="6553200" cy="533400"/>
          </a:xfrm>
          <a:prstGeom prst="rect">
            <a:avLst/>
          </a:prstGeom>
        </p:spPr>
        <p:txBody>
          <a:bodyPr anchor="b">
            <a:noAutofit/>
          </a:bodyPr>
          <a:lstStyle>
            <a:lvl1pPr algn="l">
              <a:lnSpc>
                <a:spcPct val="95000"/>
              </a:lnSpc>
              <a:defRPr sz="3000" b="0" i="0">
                <a:solidFill>
                  <a:schemeClr val="bg1"/>
                </a:solidFill>
                <a:latin typeface="Arial"/>
                <a:cs typeface="Arial"/>
              </a:defRPr>
            </a:lvl1pPr>
          </a:lstStyle>
          <a:p>
            <a:r>
              <a:rPr lang="en-US" dirty="0"/>
              <a:t>Click to edit Master title style</a:t>
            </a:r>
          </a:p>
        </p:txBody>
      </p:sp>
      <p:sp>
        <p:nvSpPr>
          <p:cNvPr id="9" name="Text Placeholder 8"/>
          <p:cNvSpPr>
            <a:spLocks noGrp="1"/>
          </p:cNvSpPr>
          <p:nvPr>
            <p:ph type="body" sz="quarter" idx="15"/>
          </p:nvPr>
        </p:nvSpPr>
        <p:spPr>
          <a:xfrm>
            <a:off x="597217" y="5829300"/>
            <a:ext cx="6553200" cy="381000"/>
          </a:xfrm>
          <a:prstGeom prst="rect">
            <a:avLst/>
          </a:prstGeom>
        </p:spPr>
        <p:txBody>
          <a:bodyPr vert="horz" anchor="b"/>
          <a:lstStyle>
            <a:lvl1pPr>
              <a:buNone/>
              <a:defRPr sz="1600" baseline="0">
                <a:solidFill>
                  <a:schemeClr val="bg1"/>
                </a:solidFill>
                <a:latin typeface="Arial"/>
                <a:cs typeface="Arial"/>
              </a:defRPr>
            </a:lvl1pPr>
          </a:lstStyle>
          <a:p>
            <a:pPr lvl="0"/>
            <a:r>
              <a:rPr lang="en-US" dirty="0"/>
              <a:t>Click to edit Master text styles</a:t>
            </a:r>
          </a:p>
        </p:txBody>
      </p:sp>
      <p:sp>
        <p:nvSpPr>
          <p:cNvPr id="5" name="Date Placeholder 3"/>
          <p:cNvSpPr>
            <a:spLocks noGrp="1"/>
          </p:cNvSpPr>
          <p:nvPr>
            <p:ph type="dt" sz="half" idx="16"/>
          </p:nvPr>
        </p:nvSpPr>
        <p:spPr>
          <a:xfrm>
            <a:off x="596900" y="6210300"/>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DD0BACE0-EEE2-4F87-99C4-4D01E17E4326}" type="datetime4">
              <a:rPr lang="en-US" smtClean="0"/>
              <a:t>October 16, 2019</a:t>
            </a:fld>
            <a:endParaRPr lang="en-US" dirty="0"/>
          </a:p>
        </p:txBody>
      </p:sp>
    </p:spTree>
    <p:extLst>
      <p:ext uri="{BB962C8B-B14F-4D97-AF65-F5344CB8AC3E}">
        <p14:creationId xmlns:p14="http://schemas.microsoft.com/office/powerpoint/2010/main" val="1866160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2" name="Picture 1" descr="wave-divider.tif"/>
          <p:cNvPicPr>
            <a:picLocks noChangeAspect="1"/>
          </p:cNvPicPr>
          <p:nvPr userDrawn="1"/>
        </p:nvPicPr>
        <p:blipFill rotWithShape="1">
          <a:blip r:embed="rId2">
            <a:extLst>
              <a:ext uri="{28A0092B-C50C-407E-A947-70E740481C1C}">
                <a14:useLocalDpi xmlns:a14="http://schemas.microsoft.com/office/drawing/2010/main" val="0"/>
              </a:ext>
            </a:extLst>
          </a:blip>
          <a:srcRect t="6252" r="6250" b="35826"/>
          <a:stretch/>
        </p:blipFill>
        <p:spPr>
          <a:xfrm>
            <a:off x="0" y="0"/>
            <a:ext cx="9144000" cy="5178778"/>
          </a:xfrm>
          <a:prstGeom prst="rect">
            <a:avLst/>
          </a:prstGeom>
        </p:spPr>
      </p:pic>
      <p:pic>
        <p:nvPicPr>
          <p:cNvPr id="15" name="Picture 14" descr="TS_bmk_sm_286.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1040" y="5929796"/>
            <a:ext cx="1064504" cy="689956"/>
          </a:xfrm>
          <a:prstGeom prst="rect">
            <a:avLst/>
          </a:prstGeom>
        </p:spPr>
      </p:pic>
      <p:sp>
        <p:nvSpPr>
          <p:cNvPr id="5" name="Text Placeholder 4"/>
          <p:cNvSpPr>
            <a:spLocks noGrp="1"/>
          </p:cNvSpPr>
          <p:nvPr>
            <p:ph type="body" sz="quarter" idx="10"/>
          </p:nvPr>
        </p:nvSpPr>
        <p:spPr>
          <a:xfrm>
            <a:off x="558800" y="5334000"/>
            <a:ext cx="6692900" cy="635000"/>
          </a:xfrm>
          <a:prstGeom prst="rect">
            <a:avLst/>
          </a:prstGeom>
        </p:spPr>
        <p:txBody>
          <a:bodyPr/>
          <a:lstStyle>
            <a:lvl1pPr marL="0" indent="0">
              <a:buNone/>
              <a:defRPr>
                <a:solidFill>
                  <a:srgbClr val="004EA8"/>
                </a:solidFill>
              </a:defRPr>
            </a:lvl1pPr>
          </a:lstStyle>
          <a:p>
            <a:pPr lvl="0"/>
            <a:r>
              <a:rPr lang="en-US" dirty="0"/>
              <a:t>Click to edit Master text styles</a:t>
            </a:r>
          </a:p>
        </p:txBody>
      </p:sp>
    </p:spTree>
    <p:extLst>
      <p:ext uri="{BB962C8B-B14F-4D97-AF65-F5344CB8AC3E}">
        <p14:creationId xmlns:p14="http://schemas.microsoft.com/office/powerpoint/2010/main" val="1782497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2" name="Picture 1" descr="wave-divider.tif"/>
          <p:cNvPicPr>
            <a:picLocks noChangeAspect="1"/>
          </p:cNvPicPr>
          <p:nvPr userDrawn="1"/>
        </p:nvPicPr>
        <p:blipFill rotWithShape="1">
          <a:blip r:embed="rId2">
            <a:extLst>
              <a:ext uri="{28A0092B-C50C-407E-A947-70E740481C1C}">
                <a14:useLocalDpi xmlns:a14="http://schemas.microsoft.com/office/drawing/2010/main" val="0"/>
              </a:ext>
            </a:extLst>
          </a:blip>
          <a:srcRect t="6252" r="6250" b="35826"/>
          <a:stretch/>
        </p:blipFill>
        <p:spPr>
          <a:xfrm rot="16457344">
            <a:off x="3289757" y="1423875"/>
            <a:ext cx="7141234" cy="4044495"/>
          </a:xfrm>
          <a:prstGeom prst="rect">
            <a:avLst/>
          </a:prstGeom>
        </p:spPr>
      </p:pic>
      <p:pic>
        <p:nvPicPr>
          <p:cNvPr id="15" name="Picture 14" descr="TS_bmk_sm_286.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1040" y="5929796"/>
            <a:ext cx="1064504" cy="689956"/>
          </a:xfrm>
          <a:prstGeom prst="rect">
            <a:avLst/>
          </a:prstGeom>
        </p:spPr>
      </p:pic>
    </p:spTree>
    <p:extLst>
      <p:ext uri="{BB962C8B-B14F-4D97-AF65-F5344CB8AC3E}">
        <p14:creationId xmlns:p14="http://schemas.microsoft.com/office/powerpoint/2010/main" val="1643769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vdr - Blue">
    <p:bg>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a:xfrm>
            <a:off x="596900" y="457200"/>
            <a:ext cx="8153400" cy="533400"/>
          </a:xfrm>
          <a:prstGeom prst="rect">
            <a:avLst/>
          </a:prstGeom>
        </p:spPr>
        <p:txBody>
          <a:bodyPr>
            <a:noAutofit/>
          </a:bodyPr>
          <a:lstStyle>
            <a:lvl1pPr algn="l">
              <a:defRPr sz="3000" b="0" i="0">
                <a:solidFill>
                  <a:schemeClr val="bg1"/>
                </a:solidFill>
                <a:latin typeface="Arial"/>
                <a:cs typeface="Arial"/>
              </a:defRPr>
            </a:lvl1pPr>
          </a:lstStyle>
          <a:p>
            <a:r>
              <a:rPr lang="en-US" dirty="0"/>
              <a:t>Click to edit Master title style</a:t>
            </a:r>
          </a:p>
        </p:txBody>
      </p:sp>
      <p:sp>
        <p:nvSpPr>
          <p:cNvPr id="7" name="Content Placeholder 2"/>
          <p:cNvSpPr>
            <a:spLocks noGrp="1"/>
          </p:cNvSpPr>
          <p:nvPr>
            <p:ph idx="1"/>
          </p:nvPr>
        </p:nvSpPr>
        <p:spPr>
          <a:xfrm>
            <a:off x="609600" y="1371600"/>
            <a:ext cx="8153400" cy="4114800"/>
          </a:xfrm>
          <a:prstGeom prst="rect">
            <a:avLst/>
          </a:prstGeom>
        </p:spPr>
        <p:txBody>
          <a:bodyPr/>
          <a:lstStyle>
            <a:lvl1pPr marL="233363" indent="-233363">
              <a:lnSpc>
                <a:spcPct val="100000"/>
              </a:lnSpc>
              <a:spcAft>
                <a:spcPts val="300"/>
              </a:spcAft>
              <a:buFont typeface="Arial" pitchFamily="34" charset="0"/>
              <a:buChar char="•"/>
              <a:defRPr sz="20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6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400">
                <a:solidFill>
                  <a:srgbClr val="000000"/>
                </a:solidFill>
                <a:latin typeface="Arial" pitchFamily="34" charset="0"/>
                <a:cs typeface="Arial" pitchFamily="34" charset="0"/>
              </a:defRPr>
            </a:lvl3pPr>
            <a:lvl4pPr marL="14288" marR="0" indent="0" algn="l" defTabSz="914400" rtl="0" eaLnBrk="1" fontAlgn="base" latinLnBrk="0" hangingPunct="1">
              <a:lnSpc>
                <a:spcPct val="100000"/>
              </a:lnSpc>
              <a:spcBef>
                <a:spcPts val="2400"/>
              </a:spcBef>
              <a:spcAft>
                <a:spcPct val="0"/>
              </a:spcAft>
              <a:buClrTx/>
              <a:buSzTx/>
              <a:buFontTx/>
              <a:buNone/>
              <a:tabLst/>
              <a:defRPr sz="1100"/>
            </a:lvl4pPr>
          </a:lstStyle>
          <a:p>
            <a:pPr lvl="0"/>
            <a:r>
              <a:rPr lang="en-US" dirty="0"/>
              <a:t>Click to edit Master text styles</a:t>
            </a:r>
          </a:p>
          <a:p>
            <a:pPr lvl="1"/>
            <a:r>
              <a:rPr lang="en-US" dirty="0"/>
              <a:t>Second level</a:t>
            </a:r>
          </a:p>
          <a:p>
            <a:pPr lvl="2"/>
            <a:r>
              <a:rPr lang="en-US" dirty="0"/>
              <a:t>Third level</a:t>
            </a:r>
          </a:p>
        </p:txBody>
      </p:sp>
      <p:sp>
        <p:nvSpPr>
          <p:cNvPr id="11" name="Slide Number Placeholder 5"/>
          <p:cNvSpPr>
            <a:spLocks noGrp="1"/>
          </p:cNvSpPr>
          <p:nvPr>
            <p:ph type="sldNum" sz="quarter" idx="10"/>
          </p:nvPr>
        </p:nvSpPr>
        <p:spPr>
          <a:xfrm>
            <a:off x="549560" y="6372302"/>
            <a:ext cx="457200" cy="342901"/>
          </a:xfrm>
          <a:prstGeom prst="rect">
            <a:avLst/>
          </a:prstGeom>
        </p:spPr>
        <p:txBody>
          <a:bodyPr anchor="b"/>
          <a:lstStyle>
            <a:lvl1pPr algn="l" fontAlgn="auto">
              <a:spcBef>
                <a:spcPts val="0"/>
              </a:spcBef>
              <a:spcAft>
                <a:spcPts val="0"/>
              </a:spcAft>
              <a:defRPr sz="1000" smtClean="0">
                <a:solidFill>
                  <a:srgbClr val="FFFFFF"/>
                </a:solidFill>
                <a:latin typeface="Arial" pitchFamily="34" charset="0"/>
                <a:ea typeface="+mn-ea"/>
                <a:cs typeface="Arial" pitchFamily="34" charset="0"/>
              </a:defRPr>
            </a:lvl1pPr>
          </a:lstStyle>
          <a:p>
            <a:pPr>
              <a:defRPr/>
            </a:pPr>
            <a:fld id="{FAB721C6-B02D-8045-8C83-F3873172C969}" type="slidenum">
              <a:rPr lang="en-US" smtClean="0"/>
              <a:pPr>
                <a:defRPr/>
              </a:pPr>
              <a:t>‹#›</a:t>
            </a:fld>
            <a:endParaRPr lang="en-US" dirty="0"/>
          </a:p>
        </p:txBody>
      </p:sp>
    </p:spTree>
    <p:extLst>
      <p:ext uri="{BB962C8B-B14F-4D97-AF65-F5344CB8AC3E}">
        <p14:creationId xmlns:p14="http://schemas.microsoft.com/office/powerpoint/2010/main" val="1643933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vdr - Green">
    <p:bg>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a:xfrm>
            <a:off x="596900" y="457199"/>
            <a:ext cx="8153400" cy="533401"/>
          </a:xfrm>
          <a:prstGeom prst="rect">
            <a:avLst/>
          </a:prstGeom>
        </p:spPr>
        <p:txBody>
          <a:bodyPr>
            <a:noAutofit/>
          </a:bodyPr>
          <a:lstStyle>
            <a:lvl1pPr algn="l">
              <a:defRPr sz="3000" b="0" i="0">
                <a:solidFill>
                  <a:schemeClr val="bg1"/>
                </a:solidFill>
                <a:latin typeface="Arial"/>
                <a:cs typeface="Arial"/>
              </a:defRPr>
            </a:lvl1pPr>
          </a:lstStyle>
          <a:p>
            <a:r>
              <a:rPr lang="en-US" dirty="0"/>
              <a:t>Click to edit Master title style</a:t>
            </a:r>
          </a:p>
        </p:txBody>
      </p:sp>
      <p:sp>
        <p:nvSpPr>
          <p:cNvPr id="7" name="Content Placeholder 2"/>
          <p:cNvSpPr>
            <a:spLocks noGrp="1"/>
          </p:cNvSpPr>
          <p:nvPr>
            <p:ph idx="1"/>
          </p:nvPr>
        </p:nvSpPr>
        <p:spPr>
          <a:xfrm>
            <a:off x="609600" y="1371600"/>
            <a:ext cx="8153400" cy="4114800"/>
          </a:xfrm>
          <a:prstGeom prst="rect">
            <a:avLst/>
          </a:prstGeom>
        </p:spPr>
        <p:txBody>
          <a:bodyPr/>
          <a:lstStyle>
            <a:lvl1pPr marL="233363" indent="-233363">
              <a:lnSpc>
                <a:spcPct val="100000"/>
              </a:lnSpc>
              <a:spcAft>
                <a:spcPts val="300"/>
              </a:spcAft>
              <a:buFont typeface="Arial" pitchFamily="34" charset="0"/>
              <a:buChar char="•"/>
              <a:defRPr sz="20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6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400">
                <a:solidFill>
                  <a:srgbClr val="000000"/>
                </a:solidFill>
                <a:latin typeface="Arial" pitchFamily="34" charset="0"/>
                <a:cs typeface="Arial" pitchFamily="34" charset="0"/>
              </a:defRPr>
            </a:lvl3pPr>
            <a:lvl4pPr marL="14288" marR="0" indent="0" algn="l" defTabSz="914400" rtl="0" eaLnBrk="1" fontAlgn="base" latinLnBrk="0" hangingPunct="1">
              <a:lnSpc>
                <a:spcPct val="100000"/>
              </a:lnSpc>
              <a:spcBef>
                <a:spcPts val="2400"/>
              </a:spcBef>
              <a:spcAft>
                <a:spcPct val="0"/>
              </a:spcAft>
              <a:buClrTx/>
              <a:buSzTx/>
              <a:buFontTx/>
              <a:buNone/>
              <a:tabLst/>
              <a:defRPr sz="11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Slide Number Placeholder 5"/>
          <p:cNvSpPr>
            <a:spLocks noGrp="1"/>
          </p:cNvSpPr>
          <p:nvPr>
            <p:ph type="sldNum" sz="quarter" idx="10"/>
          </p:nvPr>
        </p:nvSpPr>
        <p:spPr>
          <a:xfrm>
            <a:off x="549560" y="6372302"/>
            <a:ext cx="457200" cy="342901"/>
          </a:xfrm>
          <a:prstGeom prst="rect">
            <a:avLst/>
          </a:prstGeom>
        </p:spPr>
        <p:txBody>
          <a:bodyPr anchor="b"/>
          <a:lstStyle>
            <a:lvl1pPr algn="l" fontAlgn="auto">
              <a:spcBef>
                <a:spcPts val="0"/>
              </a:spcBef>
              <a:spcAft>
                <a:spcPts val="0"/>
              </a:spcAft>
              <a:defRPr sz="1000" smtClean="0">
                <a:solidFill>
                  <a:srgbClr val="FFFFFF"/>
                </a:solidFill>
                <a:latin typeface="Arial" pitchFamily="34" charset="0"/>
                <a:ea typeface="+mn-ea"/>
                <a:cs typeface="Arial" pitchFamily="34" charset="0"/>
              </a:defRPr>
            </a:lvl1pPr>
          </a:lstStyle>
          <a:p>
            <a:pPr>
              <a:defRPr/>
            </a:pPr>
            <a:fld id="{FAB721C6-B02D-8045-8C83-F3873172C969}" type="slidenum">
              <a:rPr lang="en-US" smtClean="0"/>
              <a:pPr>
                <a:defRPr/>
              </a:pPr>
              <a:t>‹#›</a:t>
            </a:fld>
            <a:endParaRPr lang="en-US" dirty="0"/>
          </a:p>
        </p:txBody>
      </p:sp>
    </p:spTree>
    <p:extLst>
      <p:ext uri="{BB962C8B-B14F-4D97-AF65-F5344CB8AC3E}">
        <p14:creationId xmlns:p14="http://schemas.microsoft.com/office/powerpoint/2010/main" val="3941834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vdr - Cyan">
    <p:bg>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a:xfrm>
            <a:off x="596900" y="457200"/>
            <a:ext cx="8153400" cy="533400"/>
          </a:xfrm>
          <a:prstGeom prst="rect">
            <a:avLst/>
          </a:prstGeom>
        </p:spPr>
        <p:txBody>
          <a:bodyPr>
            <a:noAutofit/>
          </a:bodyPr>
          <a:lstStyle>
            <a:lvl1pPr algn="l">
              <a:defRPr sz="3000" b="0" i="0">
                <a:solidFill>
                  <a:schemeClr val="bg1"/>
                </a:solidFill>
                <a:latin typeface="Arial"/>
                <a:cs typeface="Arial"/>
              </a:defRPr>
            </a:lvl1pPr>
          </a:lstStyle>
          <a:p>
            <a:r>
              <a:rPr lang="en-US" dirty="0"/>
              <a:t>Click to edit Master title style</a:t>
            </a:r>
          </a:p>
        </p:txBody>
      </p:sp>
      <p:sp>
        <p:nvSpPr>
          <p:cNvPr id="7" name="Content Placeholder 2"/>
          <p:cNvSpPr>
            <a:spLocks noGrp="1"/>
          </p:cNvSpPr>
          <p:nvPr>
            <p:ph idx="1"/>
          </p:nvPr>
        </p:nvSpPr>
        <p:spPr>
          <a:xfrm>
            <a:off x="609600" y="1371600"/>
            <a:ext cx="8153400" cy="4114800"/>
          </a:xfrm>
          <a:prstGeom prst="rect">
            <a:avLst/>
          </a:prstGeom>
        </p:spPr>
        <p:txBody>
          <a:bodyPr/>
          <a:lstStyle>
            <a:lvl1pPr marL="233363" indent="-233363">
              <a:lnSpc>
                <a:spcPct val="100000"/>
              </a:lnSpc>
              <a:spcAft>
                <a:spcPts val="300"/>
              </a:spcAft>
              <a:buFont typeface="Arial" pitchFamily="34" charset="0"/>
              <a:buChar char="•"/>
              <a:defRPr sz="20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6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400">
                <a:solidFill>
                  <a:srgbClr val="000000"/>
                </a:solidFill>
                <a:latin typeface="Arial" pitchFamily="34" charset="0"/>
                <a:cs typeface="Arial" pitchFamily="34" charset="0"/>
              </a:defRPr>
            </a:lvl3pPr>
            <a:lvl4pPr marL="14288" marR="0" indent="0" algn="l" defTabSz="914400" rtl="0" eaLnBrk="1" fontAlgn="base" latinLnBrk="0" hangingPunct="1">
              <a:lnSpc>
                <a:spcPct val="100000"/>
              </a:lnSpc>
              <a:spcBef>
                <a:spcPts val="2400"/>
              </a:spcBef>
              <a:spcAft>
                <a:spcPct val="0"/>
              </a:spcAft>
              <a:buClrTx/>
              <a:buSzTx/>
              <a:buFontTx/>
              <a:buNone/>
              <a:tabLst/>
              <a:defRPr sz="1100"/>
            </a:lvl4pPr>
          </a:lstStyle>
          <a:p>
            <a:pPr lvl="0"/>
            <a:r>
              <a:rPr lang="en-US"/>
              <a:t>Click to edit Master text styles</a:t>
            </a:r>
          </a:p>
          <a:p>
            <a:pPr lvl="1"/>
            <a:r>
              <a:rPr lang="en-US" dirty="0"/>
              <a:t>Second level</a:t>
            </a:r>
          </a:p>
          <a:p>
            <a:pPr lvl="2"/>
            <a:r>
              <a:rPr lang="en-US" dirty="0"/>
              <a:t>Third level</a:t>
            </a:r>
          </a:p>
          <a:p>
            <a:pPr lvl="3"/>
            <a:r>
              <a:rPr lang="en-US" dirty="0"/>
              <a:t>Fourth level</a:t>
            </a:r>
          </a:p>
        </p:txBody>
      </p:sp>
      <p:sp>
        <p:nvSpPr>
          <p:cNvPr id="11" name="Slide Number Placeholder 5"/>
          <p:cNvSpPr>
            <a:spLocks noGrp="1"/>
          </p:cNvSpPr>
          <p:nvPr>
            <p:ph type="sldNum" sz="quarter" idx="10"/>
          </p:nvPr>
        </p:nvSpPr>
        <p:spPr>
          <a:xfrm>
            <a:off x="549560" y="6372302"/>
            <a:ext cx="457200" cy="342901"/>
          </a:xfrm>
          <a:prstGeom prst="rect">
            <a:avLst/>
          </a:prstGeom>
        </p:spPr>
        <p:txBody>
          <a:bodyPr anchor="b"/>
          <a:lstStyle>
            <a:lvl1pPr algn="l" fontAlgn="auto">
              <a:spcBef>
                <a:spcPts val="0"/>
              </a:spcBef>
              <a:spcAft>
                <a:spcPts val="0"/>
              </a:spcAft>
              <a:defRPr sz="1000" smtClean="0">
                <a:solidFill>
                  <a:srgbClr val="FFFFFF"/>
                </a:solidFill>
                <a:latin typeface="Arial" pitchFamily="34" charset="0"/>
                <a:ea typeface="+mn-ea"/>
                <a:cs typeface="Arial" pitchFamily="34" charset="0"/>
              </a:defRPr>
            </a:lvl1pPr>
          </a:lstStyle>
          <a:p>
            <a:pPr>
              <a:defRPr/>
            </a:pPr>
            <a:fld id="{FAB721C6-B02D-8045-8C83-F3873172C969}" type="slidenum">
              <a:rPr lang="en-US" smtClean="0"/>
              <a:pPr>
                <a:defRPr/>
              </a:pPr>
              <a:t>‹#›</a:t>
            </a:fld>
            <a:endParaRPr lang="en-US" dirty="0"/>
          </a:p>
        </p:txBody>
      </p:sp>
      <p:sp>
        <p:nvSpPr>
          <p:cNvPr id="5" name="Rectangle 4"/>
          <p:cNvSpPr/>
          <p:nvPr userDrawn="1"/>
        </p:nvSpPr>
        <p:spPr>
          <a:xfrm>
            <a:off x="7620000" y="5918712"/>
            <a:ext cx="1371600" cy="762000"/>
          </a:xfrm>
          <a:prstGeom prst="rect">
            <a:avLst/>
          </a:prstGeom>
          <a:solidFill>
            <a:srgbClr val="149B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TS_bmk_sm_286.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1040" y="5929796"/>
            <a:ext cx="1064504" cy="689956"/>
          </a:xfrm>
          <a:prstGeom prst="rect">
            <a:avLst/>
          </a:prstGeom>
        </p:spPr>
      </p:pic>
    </p:spTree>
    <p:extLst>
      <p:ext uri="{BB962C8B-B14F-4D97-AF65-F5344CB8AC3E}">
        <p14:creationId xmlns:p14="http://schemas.microsoft.com/office/powerpoint/2010/main" val="2275252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vdr - Yellow">
    <p:bg>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a:xfrm>
            <a:off x="596900" y="457200"/>
            <a:ext cx="8153400" cy="533400"/>
          </a:xfrm>
          <a:prstGeom prst="rect">
            <a:avLst/>
          </a:prstGeom>
        </p:spPr>
        <p:txBody>
          <a:bodyPr>
            <a:noAutofit/>
          </a:bodyPr>
          <a:lstStyle>
            <a:lvl1pPr algn="l">
              <a:defRPr sz="3000" b="0" i="0">
                <a:solidFill>
                  <a:schemeClr val="bg1"/>
                </a:solidFill>
                <a:latin typeface="Arial"/>
                <a:cs typeface="Arial"/>
              </a:defRPr>
            </a:lvl1pPr>
          </a:lstStyle>
          <a:p>
            <a:r>
              <a:rPr lang="en-US" dirty="0"/>
              <a:t>Click to edit Master title style</a:t>
            </a:r>
          </a:p>
        </p:txBody>
      </p:sp>
      <p:sp>
        <p:nvSpPr>
          <p:cNvPr id="7" name="Content Placeholder 2"/>
          <p:cNvSpPr>
            <a:spLocks noGrp="1"/>
          </p:cNvSpPr>
          <p:nvPr>
            <p:ph idx="1"/>
          </p:nvPr>
        </p:nvSpPr>
        <p:spPr>
          <a:xfrm>
            <a:off x="609600" y="1371600"/>
            <a:ext cx="8153400" cy="4114800"/>
          </a:xfrm>
          <a:prstGeom prst="rect">
            <a:avLst/>
          </a:prstGeom>
        </p:spPr>
        <p:txBody>
          <a:bodyPr/>
          <a:lstStyle>
            <a:lvl1pPr marL="233363" indent="-233363">
              <a:lnSpc>
                <a:spcPct val="100000"/>
              </a:lnSpc>
              <a:spcAft>
                <a:spcPts val="300"/>
              </a:spcAft>
              <a:buFont typeface="Arial" pitchFamily="34" charset="0"/>
              <a:buChar char="•"/>
              <a:defRPr sz="20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6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400">
                <a:solidFill>
                  <a:srgbClr val="000000"/>
                </a:solidFill>
                <a:latin typeface="Arial" pitchFamily="34" charset="0"/>
                <a:cs typeface="Arial" pitchFamily="34" charset="0"/>
              </a:defRPr>
            </a:lvl3pPr>
            <a:lvl4pPr marL="14288" marR="0" indent="0" algn="l" defTabSz="914400" rtl="0" eaLnBrk="1" fontAlgn="base" latinLnBrk="0" hangingPunct="1">
              <a:lnSpc>
                <a:spcPct val="100000"/>
              </a:lnSpc>
              <a:spcBef>
                <a:spcPts val="2400"/>
              </a:spcBef>
              <a:spcAft>
                <a:spcPct val="0"/>
              </a:spcAft>
              <a:buClrTx/>
              <a:buSzTx/>
              <a:buFontTx/>
              <a:buNone/>
              <a:tabLst/>
              <a:defRPr sz="11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Slide Number Placeholder 5"/>
          <p:cNvSpPr>
            <a:spLocks noGrp="1"/>
          </p:cNvSpPr>
          <p:nvPr>
            <p:ph type="sldNum" sz="quarter" idx="10"/>
          </p:nvPr>
        </p:nvSpPr>
        <p:spPr>
          <a:xfrm>
            <a:off x="549560" y="6372302"/>
            <a:ext cx="457200" cy="342901"/>
          </a:xfrm>
          <a:prstGeom prst="rect">
            <a:avLst/>
          </a:prstGeom>
        </p:spPr>
        <p:txBody>
          <a:bodyPr anchor="b"/>
          <a:lstStyle>
            <a:lvl1pPr algn="l" fontAlgn="auto">
              <a:spcBef>
                <a:spcPts val="0"/>
              </a:spcBef>
              <a:spcAft>
                <a:spcPts val="0"/>
              </a:spcAft>
              <a:defRPr sz="1000" smtClean="0">
                <a:solidFill>
                  <a:srgbClr val="FFFFFF"/>
                </a:solidFill>
                <a:latin typeface="Arial" pitchFamily="34" charset="0"/>
                <a:ea typeface="+mn-ea"/>
                <a:cs typeface="Arial" pitchFamily="34" charset="0"/>
              </a:defRPr>
            </a:lvl1pPr>
          </a:lstStyle>
          <a:p>
            <a:pPr>
              <a:defRPr/>
            </a:pPr>
            <a:fld id="{FAB721C6-B02D-8045-8C83-F3873172C969}" type="slidenum">
              <a:rPr lang="en-US" smtClean="0"/>
              <a:pPr>
                <a:defRPr/>
              </a:pPr>
              <a:t>‹#›</a:t>
            </a:fld>
            <a:endParaRPr lang="en-US" dirty="0"/>
          </a:p>
        </p:txBody>
      </p:sp>
    </p:spTree>
    <p:extLst>
      <p:ext uri="{BB962C8B-B14F-4D97-AF65-F5344CB8AC3E}">
        <p14:creationId xmlns:p14="http://schemas.microsoft.com/office/powerpoint/2010/main" val="2845795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ll Out - Blue">
    <p:bg>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a:xfrm>
            <a:off x="584200" y="2882900"/>
            <a:ext cx="8153400" cy="533400"/>
          </a:xfrm>
          <a:prstGeom prst="rect">
            <a:avLst/>
          </a:prstGeom>
        </p:spPr>
        <p:txBody>
          <a:bodyPr anchor="ctr" anchorCtr="0">
            <a:noAutofit/>
          </a:bodyPr>
          <a:lstStyle>
            <a:lvl1pPr algn="l">
              <a:defRPr sz="3400" b="0" i="0">
                <a:solidFill>
                  <a:schemeClr val="bg1"/>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804135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ll Out - Green">
    <p:bg>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84200" y="2895600"/>
            <a:ext cx="8153400" cy="533400"/>
          </a:xfrm>
          <a:prstGeom prst="rect">
            <a:avLst/>
          </a:prstGeom>
        </p:spPr>
        <p:txBody>
          <a:bodyPr anchor="ctr" anchorCtr="0">
            <a:noAutofit/>
          </a:bodyPr>
          <a:lstStyle>
            <a:lvl1pPr algn="l">
              <a:defRPr sz="3400" b="0" i="0">
                <a:solidFill>
                  <a:schemeClr val="bg1"/>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1959000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ll Out - Cyan">
    <p:bg>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80572" y="2895600"/>
            <a:ext cx="8153400" cy="533400"/>
          </a:xfrm>
          <a:prstGeom prst="rect">
            <a:avLst/>
          </a:prstGeom>
        </p:spPr>
        <p:txBody>
          <a:bodyPr anchor="ctr" anchorCtr="0">
            <a:noAutofit/>
          </a:bodyPr>
          <a:lstStyle>
            <a:lvl1pPr algn="l">
              <a:defRPr sz="3400" b="0" i="0">
                <a:solidFill>
                  <a:schemeClr val="bg1"/>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514820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vdr - Yellow">
    <p:bg>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84200" y="2895600"/>
            <a:ext cx="8153400" cy="533400"/>
          </a:xfrm>
          <a:prstGeom prst="rect">
            <a:avLst/>
          </a:prstGeom>
        </p:spPr>
        <p:txBody>
          <a:bodyPr anchor="ctr" anchorCtr="0">
            <a:noAutofit/>
          </a:bodyPr>
          <a:lstStyle>
            <a:lvl1pPr algn="l">
              <a:defRPr sz="3400" b="0" i="0">
                <a:solidFill>
                  <a:schemeClr val="bg1"/>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872372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Slide - Half Image">
    <p:spTree>
      <p:nvGrpSpPr>
        <p:cNvPr id="1" name=""/>
        <p:cNvGrpSpPr/>
        <p:nvPr/>
      </p:nvGrpSpPr>
      <p:grpSpPr>
        <a:xfrm>
          <a:off x="0" y="0"/>
          <a:ext cx="0" cy="0"/>
          <a:chOff x="0" y="0"/>
          <a:chExt cx="0" cy="0"/>
        </a:xfrm>
      </p:grpSpPr>
      <p:sp>
        <p:nvSpPr>
          <p:cNvPr id="2" name="Title 1"/>
          <p:cNvSpPr>
            <a:spLocks noGrp="1"/>
          </p:cNvSpPr>
          <p:nvPr>
            <p:ph type="ctrTitle"/>
          </p:nvPr>
        </p:nvSpPr>
        <p:spPr>
          <a:xfrm>
            <a:off x="584200" y="5279571"/>
            <a:ext cx="6553200" cy="533400"/>
          </a:xfrm>
          <a:prstGeom prst="rect">
            <a:avLst/>
          </a:prstGeom>
        </p:spPr>
        <p:txBody>
          <a:bodyPr anchor="b">
            <a:noAutofit/>
          </a:bodyPr>
          <a:lstStyle>
            <a:lvl1pPr algn="l">
              <a:lnSpc>
                <a:spcPct val="95000"/>
              </a:lnSpc>
              <a:defRPr sz="3000" b="0" i="0">
                <a:solidFill>
                  <a:srgbClr val="004EA8"/>
                </a:solidFill>
                <a:latin typeface="Arial"/>
                <a:cs typeface="Arial"/>
              </a:defRPr>
            </a:lvl1pPr>
          </a:lstStyle>
          <a:p>
            <a:r>
              <a:rPr lang="en-US" dirty="0"/>
              <a:t>Click to edit Master title style</a:t>
            </a:r>
          </a:p>
        </p:txBody>
      </p:sp>
      <p:sp>
        <p:nvSpPr>
          <p:cNvPr id="9" name="Text Placeholder 8"/>
          <p:cNvSpPr>
            <a:spLocks noGrp="1"/>
          </p:cNvSpPr>
          <p:nvPr>
            <p:ph type="body" sz="quarter" idx="15"/>
          </p:nvPr>
        </p:nvSpPr>
        <p:spPr>
          <a:xfrm>
            <a:off x="584200" y="5829300"/>
            <a:ext cx="6553200" cy="381000"/>
          </a:xfrm>
          <a:prstGeom prst="rect">
            <a:avLst/>
          </a:prstGeom>
        </p:spPr>
        <p:txBody>
          <a:bodyPr vert="horz" anchor="b"/>
          <a:lstStyle>
            <a:lvl1pPr>
              <a:buNone/>
              <a:defRPr sz="1600" baseline="0">
                <a:solidFill>
                  <a:schemeClr val="tx2"/>
                </a:solidFill>
                <a:latin typeface="Arial"/>
                <a:cs typeface="Arial"/>
              </a:defRPr>
            </a:lvl1pPr>
          </a:lstStyle>
          <a:p>
            <a:pPr lvl="0"/>
            <a:r>
              <a:rPr lang="en-US"/>
              <a:t>Click to edit Master text styles</a:t>
            </a:r>
          </a:p>
        </p:txBody>
      </p:sp>
      <p:sp>
        <p:nvSpPr>
          <p:cNvPr id="5" name="Date Placeholder 3"/>
          <p:cNvSpPr>
            <a:spLocks noGrp="1"/>
          </p:cNvSpPr>
          <p:nvPr>
            <p:ph type="dt" sz="half" idx="16"/>
          </p:nvPr>
        </p:nvSpPr>
        <p:spPr>
          <a:xfrm>
            <a:off x="583883" y="6210300"/>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chemeClr val="tx2"/>
                </a:solidFill>
                <a:latin typeface="Arial"/>
                <a:ea typeface="+mn-ea"/>
                <a:cs typeface="Arial"/>
              </a:defRPr>
            </a:lvl1pPr>
          </a:lstStyle>
          <a:p>
            <a:pPr>
              <a:defRPr/>
            </a:pPr>
            <a:fld id="{3919CDC3-D313-499C-800A-01B5AD0E267B}" type="datetime4">
              <a:rPr lang="en-US" smtClean="0"/>
              <a:t>October 16, 2019</a:t>
            </a:fld>
            <a:endParaRPr lang="en-US" dirty="0"/>
          </a:p>
        </p:txBody>
      </p:sp>
      <p:pic>
        <p:nvPicPr>
          <p:cNvPr id="12" name="Picture 11" descr="TS_bmk_sm_286.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139362" y="5410200"/>
            <a:ext cx="1645920" cy="1066800"/>
          </a:xfrm>
          <a:prstGeom prst="rect">
            <a:avLst/>
          </a:prstGeom>
        </p:spPr>
      </p:pic>
      <p:pic>
        <p:nvPicPr>
          <p:cNvPr id="13" name="Picture 12"/>
          <p:cNvPicPr>
            <a:picLocks noChangeAspect="1"/>
          </p:cNvPicPr>
          <p:nvPr userDrawn="1"/>
        </p:nvPicPr>
        <p:blipFill rotWithShape="1">
          <a:blip r:embed="rId3">
            <a:extLst>
              <a:ext uri="{28A0092B-C50C-407E-A947-70E740481C1C}">
                <a14:useLocalDpi xmlns:a14="http://schemas.microsoft.com/office/drawing/2010/main" val="0"/>
              </a:ext>
            </a:extLst>
          </a:blip>
          <a:srcRect l="2382" t="33191" r="2380" b="29530"/>
          <a:stretch/>
        </p:blipFill>
        <p:spPr>
          <a:xfrm>
            <a:off x="-1" y="1509888"/>
            <a:ext cx="9144001" cy="2765779"/>
          </a:xfrm>
          <a:prstGeom prst="rect">
            <a:avLst/>
          </a:prstGeom>
        </p:spPr>
      </p:pic>
    </p:spTree>
    <p:extLst>
      <p:ext uri="{BB962C8B-B14F-4D97-AF65-F5344CB8AC3E}">
        <p14:creationId xmlns:p14="http://schemas.microsoft.com/office/powerpoint/2010/main" val="18639657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nk Slide with logo">
    <p:bg>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874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P Closing Advisor Only and Internal Us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00661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P Closing General Disclosur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41616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NY Closing Slide">
    <p:bg>
      <p:bgPr>
        <a:blipFill dpi="0" rotWithShape="1">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538947"/>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JOINT Closing Slide">
    <p:bg>
      <p:bgPr>
        <a:blipFill dpi="0" rotWithShape="1">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847693"/>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Slide - Half Image">
    <p:spTree>
      <p:nvGrpSpPr>
        <p:cNvPr id="1" name=""/>
        <p:cNvGrpSpPr/>
        <p:nvPr/>
      </p:nvGrpSpPr>
      <p:grpSpPr>
        <a:xfrm>
          <a:off x="0" y="0"/>
          <a:ext cx="0" cy="0"/>
          <a:chOff x="0" y="0"/>
          <a:chExt cx="0" cy="0"/>
        </a:xfrm>
      </p:grpSpPr>
      <p:sp>
        <p:nvSpPr>
          <p:cNvPr id="10" name="Picture Placeholder 27"/>
          <p:cNvSpPr>
            <a:spLocks noGrp="1"/>
          </p:cNvSpPr>
          <p:nvPr>
            <p:ph type="pic" sz="quarter" idx="14"/>
          </p:nvPr>
        </p:nvSpPr>
        <p:spPr>
          <a:xfrm>
            <a:off x="0" y="0"/>
            <a:ext cx="9144000" cy="6858000"/>
          </a:xfrm>
          <a:prstGeom prst="rect">
            <a:avLst/>
          </a:prstGeom>
        </p:spPr>
        <p:txBody>
          <a:bodyPr vert="horz"/>
          <a:lstStyle>
            <a:lvl1pPr>
              <a:defRPr sz="2800"/>
            </a:lvl1pPr>
          </a:lstStyle>
          <a:p>
            <a:pPr lvl="0"/>
            <a:r>
              <a:rPr lang="en-US" noProof="0" dirty="0"/>
              <a:t>Click icon to add picture</a:t>
            </a:r>
          </a:p>
        </p:txBody>
      </p:sp>
      <p:sp>
        <p:nvSpPr>
          <p:cNvPr id="2" name="Title 1"/>
          <p:cNvSpPr>
            <a:spLocks noGrp="1"/>
          </p:cNvSpPr>
          <p:nvPr>
            <p:ph type="ctrTitle"/>
          </p:nvPr>
        </p:nvSpPr>
        <p:spPr>
          <a:xfrm>
            <a:off x="584200" y="5279571"/>
            <a:ext cx="6553200" cy="533400"/>
          </a:xfrm>
          <a:prstGeom prst="rect">
            <a:avLst/>
          </a:prstGeom>
        </p:spPr>
        <p:txBody>
          <a:bodyPr anchor="b">
            <a:noAutofit/>
          </a:bodyPr>
          <a:lstStyle>
            <a:lvl1pPr algn="l">
              <a:lnSpc>
                <a:spcPct val="95000"/>
              </a:lnSpc>
              <a:defRPr sz="3000" b="0" i="0">
                <a:solidFill>
                  <a:schemeClr val="tx2"/>
                </a:solidFill>
                <a:latin typeface="Arial"/>
                <a:cs typeface="Arial"/>
              </a:defRPr>
            </a:lvl1pPr>
          </a:lstStyle>
          <a:p>
            <a:r>
              <a:rPr lang="en-US" dirty="0"/>
              <a:t>Click to edit Master title style</a:t>
            </a:r>
          </a:p>
        </p:txBody>
      </p:sp>
      <p:sp>
        <p:nvSpPr>
          <p:cNvPr id="9" name="Text Placeholder 8"/>
          <p:cNvSpPr>
            <a:spLocks noGrp="1"/>
          </p:cNvSpPr>
          <p:nvPr>
            <p:ph type="body" sz="quarter" idx="15"/>
          </p:nvPr>
        </p:nvSpPr>
        <p:spPr>
          <a:xfrm>
            <a:off x="584200" y="5829300"/>
            <a:ext cx="6553200" cy="381000"/>
          </a:xfrm>
          <a:prstGeom prst="rect">
            <a:avLst/>
          </a:prstGeom>
        </p:spPr>
        <p:txBody>
          <a:bodyPr vert="horz" anchor="b"/>
          <a:lstStyle>
            <a:lvl1pPr>
              <a:buNone/>
              <a:defRPr sz="1600" baseline="0">
                <a:solidFill>
                  <a:schemeClr val="tx2"/>
                </a:solidFill>
                <a:latin typeface="Arial"/>
                <a:cs typeface="Arial"/>
              </a:defRPr>
            </a:lvl1pPr>
          </a:lstStyle>
          <a:p>
            <a:pPr lvl="0"/>
            <a:r>
              <a:rPr lang="en-US"/>
              <a:t>Click to edit Master text styles</a:t>
            </a:r>
          </a:p>
        </p:txBody>
      </p:sp>
      <p:sp>
        <p:nvSpPr>
          <p:cNvPr id="5" name="Date Placeholder 3"/>
          <p:cNvSpPr>
            <a:spLocks noGrp="1"/>
          </p:cNvSpPr>
          <p:nvPr>
            <p:ph type="dt" sz="half" idx="16"/>
          </p:nvPr>
        </p:nvSpPr>
        <p:spPr>
          <a:xfrm>
            <a:off x="583883" y="6210300"/>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chemeClr val="tx2"/>
                </a:solidFill>
                <a:latin typeface="Arial"/>
                <a:ea typeface="+mn-ea"/>
                <a:cs typeface="Arial"/>
              </a:defRPr>
            </a:lvl1pPr>
          </a:lstStyle>
          <a:p>
            <a:pPr>
              <a:defRPr/>
            </a:pPr>
            <a:fld id="{3919CDC3-D313-499C-800A-01B5AD0E267B}" type="datetime4">
              <a:rPr lang="en-US" smtClean="0"/>
              <a:t>October 16, 2019</a:t>
            </a:fld>
            <a:endParaRPr lang="en-US" dirty="0"/>
          </a:p>
        </p:txBody>
      </p:sp>
    </p:spTree>
    <p:extLst>
      <p:ext uri="{BB962C8B-B14F-4D97-AF65-F5344CB8AC3E}">
        <p14:creationId xmlns:p14="http://schemas.microsoft.com/office/powerpoint/2010/main" val="3840189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7620000" y="5918712"/>
            <a:ext cx="1371600"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85800" y="1499855"/>
            <a:ext cx="7848600" cy="4114800"/>
          </a:xfrm>
          <a:prstGeom prst="rect">
            <a:avLst/>
          </a:prstGeom>
        </p:spPr>
        <p:txBody>
          <a:bodyPr lIns="0" tIns="27432" rIns="0" bIns="27432"/>
          <a:lstStyle>
            <a:lvl1pPr marL="0" indent="0">
              <a:lnSpc>
                <a:spcPct val="100000"/>
              </a:lnSpc>
              <a:spcBef>
                <a:spcPts val="400"/>
              </a:spcBef>
              <a:spcAft>
                <a:spcPts val="600"/>
              </a:spcAft>
              <a:buSzPct val="90000"/>
              <a:buFont typeface="Arial"/>
              <a:buNone/>
              <a:defRPr sz="1800">
                <a:solidFill>
                  <a:srgbClr val="000000"/>
                </a:solidFill>
                <a:latin typeface="Arial" pitchFamily="34" charset="0"/>
                <a:cs typeface="Arial" pitchFamily="34" charset="0"/>
              </a:defRPr>
            </a:lvl1pPr>
            <a:lvl2pPr marL="201168" indent="-201168">
              <a:lnSpc>
                <a:spcPct val="100000"/>
              </a:lnSpc>
              <a:spcBef>
                <a:spcPts val="400"/>
              </a:spcBef>
              <a:spcAft>
                <a:spcPts val="600"/>
              </a:spcAft>
              <a:buSzPct val="90000"/>
              <a:buFont typeface="Arial"/>
              <a:buChar char="•"/>
              <a:defRPr sz="1600" baseline="0">
                <a:solidFill>
                  <a:srgbClr val="000000"/>
                </a:solidFill>
                <a:latin typeface="Arial" pitchFamily="34" charset="0"/>
                <a:cs typeface="Arial" pitchFamily="34" charset="0"/>
              </a:defRPr>
            </a:lvl2pPr>
            <a:lvl3pPr marL="465138" indent="-200025">
              <a:lnSpc>
                <a:spcPct val="100000"/>
              </a:lnSpc>
              <a:spcBef>
                <a:spcPts val="400"/>
              </a:spcBef>
              <a:spcAft>
                <a:spcPts val="600"/>
              </a:spcAft>
              <a:buSzPct val="90000"/>
              <a:buFont typeface="Arial"/>
              <a:buChar char="•"/>
              <a:defRPr sz="1400">
                <a:solidFill>
                  <a:srgbClr val="000000"/>
                </a:solidFill>
                <a:latin typeface="Arial" pitchFamily="34" charset="0"/>
                <a:cs typeface="Arial" pitchFamily="34" charset="0"/>
              </a:defRPr>
            </a:lvl3pPr>
            <a:lvl4pPr marL="14288" marR="0" indent="0" algn="l" defTabSz="914400" rtl="0" eaLnBrk="1" fontAlgn="base" latinLnBrk="0" hangingPunct="1">
              <a:lnSpc>
                <a:spcPct val="100000"/>
              </a:lnSpc>
              <a:spcBef>
                <a:spcPts val="2400"/>
              </a:spcBef>
              <a:spcAft>
                <a:spcPct val="0"/>
              </a:spcAft>
              <a:buClrTx/>
              <a:buSzTx/>
              <a:buFontTx/>
              <a:buNone/>
              <a:tabLst/>
              <a:defRPr sz="1100"/>
            </a:lvl4pPr>
          </a:lstStyle>
          <a:p>
            <a:pPr lvl="0"/>
            <a:r>
              <a:rPr lang="en-US" dirty="0"/>
              <a:t>Click to edit Master text styles</a:t>
            </a:r>
          </a:p>
          <a:p>
            <a:pPr lvl="1"/>
            <a:r>
              <a:rPr lang="en-US" dirty="0"/>
              <a:t>Second level</a:t>
            </a:r>
          </a:p>
          <a:p>
            <a:pPr lvl="2"/>
            <a:r>
              <a:rPr lang="en-US" dirty="0"/>
              <a:t>Third level</a:t>
            </a:r>
          </a:p>
        </p:txBody>
      </p:sp>
      <p:sp>
        <p:nvSpPr>
          <p:cNvPr id="4" name="Slide Number Placeholder 5"/>
          <p:cNvSpPr>
            <a:spLocks noGrp="1"/>
          </p:cNvSpPr>
          <p:nvPr>
            <p:ph type="sldNum" sz="quarter" idx="10"/>
          </p:nvPr>
        </p:nvSpPr>
        <p:spPr>
          <a:xfrm>
            <a:off x="549560" y="6372302"/>
            <a:ext cx="457200" cy="342901"/>
          </a:xfrm>
          <a:prstGeom prst="rect">
            <a:avLst/>
          </a:prstGeom>
        </p:spPr>
        <p:txBody>
          <a:bodyPr anchor="b"/>
          <a:lstStyle>
            <a:lvl1pPr algn="l" fontAlgn="auto">
              <a:spcBef>
                <a:spcPts val="0"/>
              </a:spcBef>
              <a:spcAft>
                <a:spcPts val="0"/>
              </a:spcAft>
              <a:defRPr sz="1000" smtClean="0">
                <a:solidFill>
                  <a:schemeClr val="tx2"/>
                </a:solidFill>
                <a:latin typeface="Arial" pitchFamily="34" charset="0"/>
                <a:ea typeface="+mn-ea"/>
                <a:cs typeface="Arial" pitchFamily="34" charset="0"/>
              </a:defRPr>
            </a:lvl1pPr>
          </a:lstStyle>
          <a:p>
            <a:pPr>
              <a:defRPr/>
            </a:pPr>
            <a:fld id="{FAB721C6-B02D-8045-8C83-F3873172C969}" type="slidenum">
              <a:rPr lang="en-US" smtClean="0"/>
              <a:pPr>
                <a:defRPr/>
              </a:pPr>
              <a:t>‹#›</a:t>
            </a:fld>
            <a:endParaRPr lang="en-US" dirty="0"/>
          </a:p>
        </p:txBody>
      </p:sp>
      <p:sp>
        <p:nvSpPr>
          <p:cNvPr id="7" name="Title 1"/>
          <p:cNvSpPr>
            <a:spLocks noGrp="1"/>
          </p:cNvSpPr>
          <p:nvPr>
            <p:ph type="ctrTitle" hasCustomPrompt="1"/>
          </p:nvPr>
        </p:nvSpPr>
        <p:spPr>
          <a:xfrm>
            <a:off x="685800" y="502167"/>
            <a:ext cx="8001000" cy="457200"/>
          </a:xfrm>
          <a:prstGeom prst="rect">
            <a:avLst/>
          </a:prstGeom>
        </p:spPr>
        <p:txBody>
          <a:bodyPr lIns="0" tIns="27432" rIns="0" bIns="27432">
            <a:noAutofit/>
          </a:bodyPr>
          <a:lstStyle>
            <a:lvl1pPr algn="l">
              <a:defRPr sz="2700" b="0" i="0">
                <a:solidFill>
                  <a:schemeClr val="tx2"/>
                </a:solidFill>
                <a:latin typeface="Arial"/>
                <a:cs typeface="Arial"/>
              </a:defRPr>
            </a:lvl1pPr>
          </a:lstStyle>
          <a:p>
            <a:r>
              <a:rPr lang="en-US" dirty="0"/>
              <a:t>Click To Edit Master Title Style</a:t>
            </a:r>
          </a:p>
        </p:txBody>
      </p:sp>
      <p:pic>
        <p:nvPicPr>
          <p:cNvPr id="5" name="Picture 4" descr="TS_bmk_sm_286.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1040" y="5929796"/>
            <a:ext cx="1064504" cy="689956"/>
          </a:xfrm>
          <a:prstGeom prst="rect">
            <a:avLst/>
          </a:prstGeom>
        </p:spPr>
      </p:pic>
    </p:spTree>
    <p:extLst>
      <p:ext uri="{BB962C8B-B14F-4D97-AF65-F5344CB8AC3E}">
        <p14:creationId xmlns:p14="http://schemas.microsoft.com/office/powerpoint/2010/main" val="2212168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bg>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99855"/>
            <a:ext cx="7848600" cy="4114800"/>
          </a:xfrm>
          <a:prstGeom prst="rect">
            <a:avLst/>
          </a:prstGeom>
        </p:spPr>
        <p:txBody>
          <a:bodyPr lIns="0" tIns="27432" rIns="0" bIns="27432"/>
          <a:lstStyle>
            <a:lvl1pPr marL="0" indent="0">
              <a:lnSpc>
                <a:spcPct val="100000"/>
              </a:lnSpc>
              <a:spcBef>
                <a:spcPts val="400"/>
              </a:spcBef>
              <a:spcAft>
                <a:spcPts val="600"/>
              </a:spcAft>
              <a:buSzPct val="90000"/>
              <a:buFont typeface="Arial"/>
              <a:buNone/>
              <a:defRPr sz="1800">
                <a:solidFill>
                  <a:srgbClr val="000000"/>
                </a:solidFill>
                <a:latin typeface="Arial" pitchFamily="34" charset="0"/>
                <a:cs typeface="Arial" pitchFamily="34" charset="0"/>
              </a:defRPr>
            </a:lvl1pPr>
            <a:lvl2pPr marL="201168" indent="-201168">
              <a:lnSpc>
                <a:spcPct val="100000"/>
              </a:lnSpc>
              <a:spcBef>
                <a:spcPts val="400"/>
              </a:spcBef>
              <a:spcAft>
                <a:spcPts val="600"/>
              </a:spcAft>
              <a:buSzPct val="90000"/>
              <a:buFont typeface="Arial"/>
              <a:buChar char="•"/>
              <a:defRPr sz="1600" baseline="0">
                <a:solidFill>
                  <a:srgbClr val="000000"/>
                </a:solidFill>
                <a:latin typeface="Arial" pitchFamily="34" charset="0"/>
                <a:cs typeface="Arial" pitchFamily="34" charset="0"/>
              </a:defRPr>
            </a:lvl2pPr>
            <a:lvl3pPr marL="465138" indent="-200025">
              <a:lnSpc>
                <a:spcPct val="100000"/>
              </a:lnSpc>
              <a:spcBef>
                <a:spcPts val="400"/>
              </a:spcBef>
              <a:spcAft>
                <a:spcPts val="600"/>
              </a:spcAft>
              <a:buSzPct val="90000"/>
              <a:buFont typeface="Arial"/>
              <a:buChar char="•"/>
              <a:defRPr sz="1400">
                <a:solidFill>
                  <a:srgbClr val="000000"/>
                </a:solidFill>
                <a:latin typeface="Arial" pitchFamily="34" charset="0"/>
                <a:cs typeface="Arial" pitchFamily="34" charset="0"/>
              </a:defRPr>
            </a:lvl3pPr>
            <a:lvl4pPr marL="14288" marR="0" indent="0" algn="l" defTabSz="914400" rtl="0" eaLnBrk="1" fontAlgn="base" latinLnBrk="0" hangingPunct="1">
              <a:lnSpc>
                <a:spcPct val="100000"/>
              </a:lnSpc>
              <a:spcBef>
                <a:spcPts val="2400"/>
              </a:spcBef>
              <a:spcAft>
                <a:spcPct val="0"/>
              </a:spcAft>
              <a:buClrTx/>
              <a:buSzTx/>
              <a:buFontTx/>
              <a:buNone/>
              <a:tabLst/>
              <a:defRPr sz="1100"/>
            </a:lvl4pPr>
          </a:lstStyle>
          <a:p>
            <a:pPr lvl="0"/>
            <a:r>
              <a:rPr lang="en-US" dirty="0"/>
              <a:t>Click to edit Master text styles</a:t>
            </a:r>
          </a:p>
          <a:p>
            <a:pPr lvl="1"/>
            <a:r>
              <a:rPr lang="en-US" dirty="0"/>
              <a:t>Second level</a:t>
            </a:r>
          </a:p>
          <a:p>
            <a:pPr lvl="2"/>
            <a:r>
              <a:rPr lang="en-US" dirty="0"/>
              <a:t>Third level</a:t>
            </a:r>
          </a:p>
        </p:txBody>
      </p:sp>
      <p:sp>
        <p:nvSpPr>
          <p:cNvPr id="12" name="Title 1"/>
          <p:cNvSpPr>
            <a:spLocks noGrp="1"/>
          </p:cNvSpPr>
          <p:nvPr>
            <p:ph type="ctrTitle" hasCustomPrompt="1"/>
          </p:nvPr>
        </p:nvSpPr>
        <p:spPr>
          <a:xfrm>
            <a:off x="685800" y="502167"/>
            <a:ext cx="8001000" cy="457200"/>
          </a:xfrm>
          <a:prstGeom prst="rect">
            <a:avLst/>
          </a:prstGeom>
        </p:spPr>
        <p:txBody>
          <a:bodyPr lIns="0" tIns="27432" rIns="0" bIns="27432">
            <a:noAutofit/>
          </a:bodyPr>
          <a:lstStyle>
            <a:lvl1pPr algn="l">
              <a:defRPr sz="2700" b="0" i="0">
                <a:solidFill>
                  <a:srgbClr val="004EA8"/>
                </a:solidFill>
                <a:latin typeface="Arial"/>
                <a:cs typeface="Arial"/>
              </a:defRPr>
            </a:lvl1pPr>
          </a:lstStyle>
          <a:p>
            <a:r>
              <a:rPr lang="en-US" dirty="0"/>
              <a:t>Click To Edit Master Title Style</a:t>
            </a:r>
          </a:p>
        </p:txBody>
      </p:sp>
      <p:sp>
        <p:nvSpPr>
          <p:cNvPr id="4" name="Slide Number Placeholder 5"/>
          <p:cNvSpPr>
            <a:spLocks noGrp="1"/>
          </p:cNvSpPr>
          <p:nvPr>
            <p:ph type="sldNum" sz="quarter" idx="10"/>
          </p:nvPr>
        </p:nvSpPr>
        <p:spPr>
          <a:xfrm>
            <a:off x="549560" y="6372302"/>
            <a:ext cx="457200" cy="342901"/>
          </a:xfrm>
          <a:prstGeom prst="rect">
            <a:avLst/>
          </a:prstGeom>
        </p:spPr>
        <p:txBody>
          <a:bodyPr anchor="b"/>
          <a:lstStyle>
            <a:lvl1pPr algn="l" fontAlgn="auto">
              <a:spcBef>
                <a:spcPts val="0"/>
              </a:spcBef>
              <a:spcAft>
                <a:spcPts val="0"/>
              </a:spcAft>
              <a:defRPr sz="1000" smtClean="0">
                <a:solidFill>
                  <a:schemeClr val="tx2"/>
                </a:solidFill>
                <a:latin typeface="Arial" pitchFamily="34" charset="0"/>
                <a:ea typeface="+mn-ea"/>
                <a:cs typeface="Arial" pitchFamily="34" charset="0"/>
              </a:defRPr>
            </a:lvl1pPr>
          </a:lstStyle>
          <a:p>
            <a:pPr>
              <a:defRPr/>
            </a:pPr>
            <a:fld id="{FAB721C6-B02D-8045-8C83-F3873172C969}" type="slidenum">
              <a:rPr lang="en-US" smtClean="0"/>
              <a:pPr>
                <a:defRPr/>
              </a:pPr>
              <a:t>‹#›</a:t>
            </a:fld>
            <a:endParaRPr lang="en-US" dirty="0"/>
          </a:p>
        </p:txBody>
      </p:sp>
      <p:sp>
        <p:nvSpPr>
          <p:cNvPr id="5" name="Title 1"/>
          <p:cNvSpPr txBox="1">
            <a:spLocks/>
          </p:cNvSpPr>
          <p:nvPr userDrawn="1"/>
        </p:nvSpPr>
        <p:spPr>
          <a:xfrm>
            <a:off x="685800" y="990600"/>
            <a:ext cx="8001000" cy="381000"/>
          </a:xfrm>
          <a:prstGeom prst="rect">
            <a:avLst/>
          </a:prstGeom>
        </p:spPr>
        <p:txBody>
          <a:bodyPr lIns="0" rIns="0">
            <a:noAutofit/>
          </a:bodyPr>
          <a:lstStyle>
            <a:lvl1pPr algn="l" rtl="0" eaLnBrk="1" fontAlgn="base" hangingPunct="1">
              <a:spcBef>
                <a:spcPct val="0"/>
              </a:spcBef>
              <a:spcAft>
                <a:spcPct val="0"/>
              </a:spcAft>
              <a:defRPr sz="3000" b="0" i="0" kern="1200">
                <a:solidFill>
                  <a:schemeClr val="tx2"/>
                </a:solidFill>
                <a:latin typeface="Arial"/>
                <a:ea typeface="ＭＳ Ｐゴシック" charset="0"/>
                <a:cs typeface="Arial"/>
              </a:defRPr>
            </a:lvl1pPr>
            <a:lvl2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a:lstStyle>
          <a:p>
            <a:r>
              <a:rPr lang="en-US" sz="1800" dirty="0">
                <a:solidFill>
                  <a:srgbClr val="0093D1"/>
                </a:solidFill>
              </a:rPr>
              <a:t>Click To Edit Master Subtitle Style</a:t>
            </a:r>
          </a:p>
        </p:txBody>
      </p:sp>
      <p:sp>
        <p:nvSpPr>
          <p:cNvPr id="13" name="Rectangle 12"/>
          <p:cNvSpPr/>
          <p:nvPr userDrawn="1"/>
        </p:nvSpPr>
        <p:spPr>
          <a:xfrm>
            <a:off x="7620000" y="5918712"/>
            <a:ext cx="1371600"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TS_bmk_sm_286.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1040" y="5929796"/>
            <a:ext cx="1064504" cy="689956"/>
          </a:xfrm>
          <a:prstGeom prst="rect">
            <a:avLst/>
          </a:prstGeom>
        </p:spPr>
      </p:pic>
    </p:spTree>
    <p:extLst>
      <p:ext uri="{BB962C8B-B14F-4D97-AF65-F5344CB8AC3E}">
        <p14:creationId xmlns:p14="http://schemas.microsoft.com/office/powerpoint/2010/main" val="1981456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side image">
    <p:bg>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685800" y="1499855"/>
            <a:ext cx="7696200" cy="4343400"/>
          </a:xfrm>
          <a:prstGeom prst="rect">
            <a:avLst/>
          </a:prstGeom>
        </p:spPr>
        <p:txBody>
          <a:bodyPr lIns="0" tIns="27432" rIns="0" bIns="27432"/>
          <a:lstStyle>
            <a:lvl1pPr marL="201168" indent="-201168">
              <a:lnSpc>
                <a:spcPct val="100000"/>
              </a:lnSpc>
              <a:spcBef>
                <a:spcPts val="400"/>
              </a:spcBef>
              <a:spcAft>
                <a:spcPts val="600"/>
              </a:spcAft>
              <a:buSzPct val="90000"/>
              <a:buFont typeface="Arial"/>
              <a:buChar char="•"/>
              <a:defRPr sz="1800">
                <a:solidFill>
                  <a:srgbClr val="000000"/>
                </a:solidFill>
                <a:latin typeface="Arial" pitchFamily="34" charset="0"/>
                <a:cs typeface="Arial" pitchFamily="34" charset="0"/>
              </a:defRPr>
            </a:lvl1pPr>
            <a:lvl2pPr marL="690563" indent="-233363">
              <a:lnSpc>
                <a:spcPct val="100000"/>
              </a:lnSpc>
              <a:spcBef>
                <a:spcPts val="400"/>
              </a:spcBef>
              <a:spcAft>
                <a:spcPts val="600"/>
              </a:spcAft>
              <a:buSzPct val="90000"/>
              <a:buFont typeface="Arial"/>
              <a:buChar char="•"/>
              <a:defRPr sz="1600" baseline="0">
                <a:solidFill>
                  <a:srgbClr val="000000"/>
                </a:solidFill>
                <a:latin typeface="Arial" pitchFamily="34" charset="0"/>
                <a:cs typeface="Arial" pitchFamily="34" charset="0"/>
              </a:defRPr>
            </a:lvl2pPr>
            <a:lvl3pPr marL="1143000" indent="-228600">
              <a:lnSpc>
                <a:spcPct val="100000"/>
              </a:lnSpc>
              <a:spcBef>
                <a:spcPts val="400"/>
              </a:spcBef>
              <a:spcAft>
                <a:spcPts val="600"/>
              </a:spcAft>
              <a:buSzPct val="90000"/>
              <a:buFont typeface="Arial"/>
              <a:buChar char="•"/>
              <a:defRPr sz="1200">
                <a:solidFill>
                  <a:srgbClr val="000000"/>
                </a:solidFill>
                <a:latin typeface="Arial" pitchFamily="34" charset="0"/>
                <a:cs typeface="Arial" pitchFamily="34" charset="0"/>
              </a:defRPr>
            </a:lvl3pPr>
            <a:lvl4pPr marL="15875" indent="0">
              <a:spcBef>
                <a:spcPts val="2400"/>
              </a:spcBef>
              <a:buNone/>
              <a:tabLst/>
              <a:defRPr sz="1100"/>
            </a:lvl4pPr>
          </a:lstStyle>
          <a:p>
            <a:pPr lvl="0"/>
            <a:r>
              <a:rPr lang="en-US" dirty="0"/>
              <a:t>Click to edit Master text styles</a:t>
            </a:r>
          </a:p>
          <a:p>
            <a:pPr lvl="1"/>
            <a:r>
              <a:rPr lang="en-US" dirty="0"/>
              <a:t>Second level</a:t>
            </a:r>
          </a:p>
          <a:p>
            <a:pPr lvl="2"/>
            <a:r>
              <a:rPr lang="en-US" dirty="0"/>
              <a:t>Third level</a:t>
            </a:r>
          </a:p>
        </p:txBody>
      </p:sp>
      <p:sp>
        <p:nvSpPr>
          <p:cNvPr id="11" name="Slide Number Placeholder 5"/>
          <p:cNvSpPr>
            <a:spLocks noGrp="1"/>
          </p:cNvSpPr>
          <p:nvPr>
            <p:ph type="sldNum" sz="quarter" idx="10"/>
          </p:nvPr>
        </p:nvSpPr>
        <p:spPr>
          <a:xfrm>
            <a:off x="549560" y="6372302"/>
            <a:ext cx="457200" cy="342901"/>
          </a:xfrm>
          <a:prstGeom prst="rect">
            <a:avLst/>
          </a:prstGeom>
        </p:spPr>
        <p:txBody>
          <a:bodyPr anchor="b"/>
          <a:lstStyle>
            <a:lvl1pPr algn="l" fontAlgn="auto">
              <a:spcBef>
                <a:spcPts val="0"/>
              </a:spcBef>
              <a:spcAft>
                <a:spcPts val="0"/>
              </a:spcAft>
              <a:defRPr sz="1000" smtClean="0">
                <a:solidFill>
                  <a:schemeClr val="tx2"/>
                </a:solidFill>
                <a:latin typeface="Arial" pitchFamily="34" charset="0"/>
                <a:ea typeface="+mn-ea"/>
                <a:cs typeface="Arial" pitchFamily="34" charset="0"/>
              </a:defRPr>
            </a:lvl1pPr>
          </a:lstStyle>
          <a:p>
            <a:pPr>
              <a:defRPr/>
            </a:pPr>
            <a:fld id="{FAB721C6-B02D-8045-8C83-F3873172C969}" type="slidenum">
              <a:rPr lang="en-US" smtClean="0"/>
              <a:pPr>
                <a:defRPr/>
              </a:pPr>
              <a:t>‹#›</a:t>
            </a:fld>
            <a:endParaRPr lang="en-US" dirty="0"/>
          </a:p>
        </p:txBody>
      </p:sp>
      <p:sp>
        <p:nvSpPr>
          <p:cNvPr id="7" name="Title 1"/>
          <p:cNvSpPr>
            <a:spLocks noGrp="1"/>
          </p:cNvSpPr>
          <p:nvPr>
            <p:ph type="ctrTitle" hasCustomPrompt="1"/>
          </p:nvPr>
        </p:nvSpPr>
        <p:spPr>
          <a:xfrm>
            <a:off x="685800" y="502167"/>
            <a:ext cx="8001000" cy="457200"/>
          </a:xfrm>
          <a:prstGeom prst="rect">
            <a:avLst/>
          </a:prstGeom>
        </p:spPr>
        <p:txBody>
          <a:bodyPr lIns="0" tIns="27432" rIns="0" bIns="27432">
            <a:noAutofit/>
          </a:bodyPr>
          <a:lstStyle>
            <a:lvl1pPr algn="l">
              <a:defRPr sz="2700" b="0" i="0">
                <a:solidFill>
                  <a:srgbClr val="004EA8"/>
                </a:solidFill>
                <a:latin typeface="Arial"/>
                <a:cs typeface="Arial"/>
              </a:defRPr>
            </a:lvl1pPr>
          </a:lstStyle>
          <a:p>
            <a:r>
              <a:rPr lang="en-US" dirty="0"/>
              <a:t>Click To Edit Master Title Style</a:t>
            </a:r>
          </a:p>
        </p:txBody>
      </p:sp>
      <p:sp>
        <p:nvSpPr>
          <p:cNvPr id="5" name="Rectangle 4"/>
          <p:cNvSpPr/>
          <p:nvPr userDrawn="1"/>
        </p:nvSpPr>
        <p:spPr>
          <a:xfrm>
            <a:off x="7620000" y="5918712"/>
            <a:ext cx="1371600"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TS_bmk_sm_286.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1040" y="5929796"/>
            <a:ext cx="1064504" cy="689956"/>
          </a:xfrm>
          <a:prstGeom prst="rect">
            <a:avLst/>
          </a:prstGeom>
        </p:spPr>
      </p:pic>
    </p:spTree>
    <p:extLst>
      <p:ext uri="{BB962C8B-B14F-4D97-AF65-F5344CB8AC3E}">
        <p14:creationId xmlns:p14="http://schemas.microsoft.com/office/powerpoint/2010/main" val="2706800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ntent + side image">
    <p:bg>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685800" y="1499855"/>
            <a:ext cx="7696200" cy="4343400"/>
          </a:xfrm>
          <a:prstGeom prst="rect">
            <a:avLst/>
          </a:prstGeom>
        </p:spPr>
        <p:txBody>
          <a:bodyPr lIns="0" tIns="27432" rIns="0" bIns="27432"/>
          <a:lstStyle>
            <a:lvl1pPr marL="201168" indent="-201168">
              <a:lnSpc>
                <a:spcPct val="100000"/>
              </a:lnSpc>
              <a:spcBef>
                <a:spcPts val="400"/>
              </a:spcBef>
              <a:spcAft>
                <a:spcPts val="600"/>
              </a:spcAft>
              <a:buSzPct val="90000"/>
              <a:buFont typeface="Arial"/>
              <a:buChar char="•"/>
              <a:defRPr sz="1600">
                <a:solidFill>
                  <a:srgbClr val="000000"/>
                </a:solidFill>
                <a:latin typeface="Arial" pitchFamily="34" charset="0"/>
                <a:cs typeface="Arial" pitchFamily="34" charset="0"/>
              </a:defRPr>
            </a:lvl1pPr>
            <a:lvl2pPr marL="690563" indent="-233363">
              <a:lnSpc>
                <a:spcPct val="100000"/>
              </a:lnSpc>
              <a:spcBef>
                <a:spcPts val="400"/>
              </a:spcBef>
              <a:spcAft>
                <a:spcPts val="600"/>
              </a:spcAft>
              <a:buSzPct val="90000"/>
              <a:buFont typeface="Arial"/>
              <a:buChar char="•"/>
              <a:defRPr sz="1600" baseline="0">
                <a:solidFill>
                  <a:srgbClr val="000000"/>
                </a:solidFill>
                <a:latin typeface="Arial" pitchFamily="34" charset="0"/>
                <a:cs typeface="Arial" pitchFamily="34" charset="0"/>
              </a:defRPr>
            </a:lvl2pPr>
            <a:lvl3pPr marL="1143000" indent="-228600">
              <a:lnSpc>
                <a:spcPct val="100000"/>
              </a:lnSpc>
              <a:spcBef>
                <a:spcPts val="400"/>
              </a:spcBef>
              <a:spcAft>
                <a:spcPts val="600"/>
              </a:spcAft>
              <a:buSzPct val="90000"/>
              <a:buFont typeface="Arial"/>
              <a:buChar char="•"/>
              <a:defRPr sz="1200">
                <a:solidFill>
                  <a:srgbClr val="000000"/>
                </a:solidFill>
                <a:latin typeface="Arial" pitchFamily="34" charset="0"/>
                <a:cs typeface="Arial" pitchFamily="34" charset="0"/>
              </a:defRPr>
            </a:lvl3pPr>
            <a:lvl4pPr marL="15875" indent="0">
              <a:spcBef>
                <a:spcPts val="2400"/>
              </a:spcBef>
              <a:buNone/>
              <a:tabLst/>
              <a:defRPr sz="1100"/>
            </a:lvl4pPr>
          </a:lstStyle>
          <a:p>
            <a:pPr lvl="0"/>
            <a:r>
              <a:rPr lang="en-US" dirty="0"/>
              <a:t>Click to edit Master text styles</a:t>
            </a:r>
          </a:p>
          <a:p>
            <a:pPr lvl="1"/>
            <a:r>
              <a:rPr lang="en-US" dirty="0"/>
              <a:t>Second level</a:t>
            </a:r>
          </a:p>
          <a:p>
            <a:pPr lvl="2"/>
            <a:r>
              <a:rPr lang="en-US" dirty="0"/>
              <a:t>Third level</a:t>
            </a:r>
          </a:p>
        </p:txBody>
      </p:sp>
      <p:sp>
        <p:nvSpPr>
          <p:cNvPr id="11" name="Slide Number Placeholder 5"/>
          <p:cNvSpPr>
            <a:spLocks noGrp="1"/>
          </p:cNvSpPr>
          <p:nvPr>
            <p:ph type="sldNum" sz="quarter" idx="10"/>
          </p:nvPr>
        </p:nvSpPr>
        <p:spPr>
          <a:xfrm>
            <a:off x="549560" y="6372302"/>
            <a:ext cx="457200" cy="342901"/>
          </a:xfrm>
          <a:prstGeom prst="rect">
            <a:avLst/>
          </a:prstGeom>
        </p:spPr>
        <p:txBody>
          <a:bodyPr anchor="b"/>
          <a:lstStyle>
            <a:lvl1pPr algn="l" fontAlgn="auto">
              <a:spcBef>
                <a:spcPts val="0"/>
              </a:spcBef>
              <a:spcAft>
                <a:spcPts val="0"/>
              </a:spcAft>
              <a:defRPr sz="1000" smtClean="0">
                <a:solidFill>
                  <a:schemeClr val="tx2"/>
                </a:solidFill>
                <a:latin typeface="Arial" pitchFamily="34" charset="0"/>
                <a:ea typeface="+mn-ea"/>
                <a:cs typeface="Arial" pitchFamily="34" charset="0"/>
              </a:defRPr>
            </a:lvl1pPr>
          </a:lstStyle>
          <a:p>
            <a:pPr>
              <a:defRPr/>
            </a:pPr>
            <a:fld id="{FAB721C6-B02D-8045-8C83-F3873172C969}" type="slidenum">
              <a:rPr lang="en-US" smtClean="0"/>
              <a:pPr>
                <a:defRPr/>
              </a:pPr>
              <a:t>‹#›</a:t>
            </a:fld>
            <a:endParaRPr lang="en-US" dirty="0"/>
          </a:p>
        </p:txBody>
      </p:sp>
      <p:sp>
        <p:nvSpPr>
          <p:cNvPr id="7" name="Title 1"/>
          <p:cNvSpPr>
            <a:spLocks noGrp="1"/>
          </p:cNvSpPr>
          <p:nvPr>
            <p:ph type="ctrTitle" hasCustomPrompt="1"/>
          </p:nvPr>
        </p:nvSpPr>
        <p:spPr>
          <a:xfrm>
            <a:off x="685800" y="502167"/>
            <a:ext cx="8001000" cy="457200"/>
          </a:xfrm>
          <a:prstGeom prst="rect">
            <a:avLst/>
          </a:prstGeom>
        </p:spPr>
        <p:txBody>
          <a:bodyPr lIns="0" tIns="27432" rIns="0" bIns="27432">
            <a:noAutofit/>
          </a:bodyPr>
          <a:lstStyle>
            <a:lvl1pPr algn="l">
              <a:defRPr sz="2700" b="0" i="0">
                <a:solidFill>
                  <a:schemeClr val="tx2"/>
                </a:solidFill>
                <a:latin typeface="Arial"/>
                <a:cs typeface="Arial"/>
              </a:defRPr>
            </a:lvl1pPr>
          </a:lstStyle>
          <a:p>
            <a:r>
              <a:rPr lang="en-US" dirty="0"/>
              <a:t>Click To Edit Master Title Style</a:t>
            </a:r>
          </a:p>
        </p:txBody>
      </p:sp>
      <p:sp>
        <p:nvSpPr>
          <p:cNvPr id="5" name="Title 1"/>
          <p:cNvSpPr txBox="1">
            <a:spLocks/>
          </p:cNvSpPr>
          <p:nvPr userDrawn="1"/>
        </p:nvSpPr>
        <p:spPr>
          <a:xfrm>
            <a:off x="685800" y="990600"/>
            <a:ext cx="8001000" cy="381000"/>
          </a:xfrm>
          <a:prstGeom prst="rect">
            <a:avLst/>
          </a:prstGeom>
        </p:spPr>
        <p:txBody>
          <a:bodyPr lIns="0" rIns="0">
            <a:noAutofit/>
          </a:bodyPr>
          <a:lstStyle>
            <a:lvl1pPr algn="l" rtl="0" eaLnBrk="1" fontAlgn="base" hangingPunct="1">
              <a:spcBef>
                <a:spcPct val="0"/>
              </a:spcBef>
              <a:spcAft>
                <a:spcPct val="0"/>
              </a:spcAft>
              <a:defRPr sz="3000" b="0" i="0" kern="1200">
                <a:solidFill>
                  <a:schemeClr val="tx2"/>
                </a:solidFill>
                <a:latin typeface="Arial"/>
                <a:ea typeface="ＭＳ Ｐゴシック" charset="0"/>
                <a:cs typeface="Arial"/>
              </a:defRPr>
            </a:lvl1pPr>
            <a:lvl2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a:lstStyle>
          <a:p>
            <a:r>
              <a:rPr lang="en-US" sz="1800" dirty="0">
                <a:solidFill>
                  <a:srgbClr val="0093D1"/>
                </a:solidFill>
              </a:rPr>
              <a:t>Click To Edit Master Subtitle Style</a:t>
            </a:r>
          </a:p>
        </p:txBody>
      </p:sp>
      <p:sp>
        <p:nvSpPr>
          <p:cNvPr id="6" name="Rectangle 5"/>
          <p:cNvSpPr/>
          <p:nvPr userDrawn="1"/>
        </p:nvSpPr>
        <p:spPr>
          <a:xfrm>
            <a:off x="7620000" y="5918712"/>
            <a:ext cx="1371600"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TS_bmk_sm_286.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1040" y="5929796"/>
            <a:ext cx="1064504" cy="689956"/>
          </a:xfrm>
          <a:prstGeom prst="rect">
            <a:avLst/>
          </a:prstGeom>
        </p:spPr>
      </p:pic>
    </p:spTree>
    <p:extLst>
      <p:ext uri="{BB962C8B-B14F-4D97-AF65-F5344CB8AC3E}">
        <p14:creationId xmlns:p14="http://schemas.microsoft.com/office/powerpoint/2010/main" val="1659439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vdr - Full image">
    <p:spTree>
      <p:nvGrpSpPr>
        <p:cNvPr id="1" name=""/>
        <p:cNvGrpSpPr/>
        <p:nvPr/>
      </p:nvGrpSpPr>
      <p:grpSpPr>
        <a:xfrm>
          <a:off x="0" y="0"/>
          <a:ext cx="0" cy="0"/>
          <a:chOff x="0" y="0"/>
          <a:chExt cx="0" cy="0"/>
        </a:xfrm>
      </p:grpSpPr>
      <p:sp>
        <p:nvSpPr>
          <p:cNvPr id="10" name="Picture Placeholder 27"/>
          <p:cNvSpPr>
            <a:spLocks noGrp="1"/>
          </p:cNvSpPr>
          <p:nvPr>
            <p:ph type="pic" sz="quarter" idx="14"/>
          </p:nvPr>
        </p:nvSpPr>
        <p:spPr>
          <a:xfrm>
            <a:off x="0" y="0"/>
            <a:ext cx="9144000" cy="6858000"/>
          </a:xfrm>
          <a:prstGeom prst="rect">
            <a:avLst/>
          </a:prstGeom>
          <a:solidFill>
            <a:schemeClr val="bg1">
              <a:lumMod val="95000"/>
            </a:schemeClr>
          </a:solidFill>
        </p:spPr>
        <p:txBody>
          <a:bodyPr vert="horz"/>
          <a:lstStyle>
            <a:lvl1pPr>
              <a:defRPr sz="2800"/>
            </a:lvl1pPr>
          </a:lstStyle>
          <a:p>
            <a:pPr lvl="0"/>
            <a:r>
              <a:rPr lang="en-US" noProof="0" dirty="0"/>
              <a:t>Click icon to add picture</a:t>
            </a:r>
          </a:p>
        </p:txBody>
      </p:sp>
      <p:sp>
        <p:nvSpPr>
          <p:cNvPr id="2" name="Title 1"/>
          <p:cNvSpPr>
            <a:spLocks noGrp="1"/>
          </p:cNvSpPr>
          <p:nvPr>
            <p:ph type="ctrTitle"/>
          </p:nvPr>
        </p:nvSpPr>
        <p:spPr>
          <a:xfrm>
            <a:off x="685800" y="457200"/>
            <a:ext cx="6477000" cy="533400"/>
          </a:xfrm>
          <a:prstGeom prst="rect">
            <a:avLst/>
          </a:prstGeom>
        </p:spPr>
        <p:txBody>
          <a:bodyPr>
            <a:noAutofit/>
          </a:bodyPr>
          <a:lstStyle>
            <a:lvl1pPr algn="l">
              <a:defRPr sz="2800" b="0" i="0">
                <a:solidFill>
                  <a:schemeClr val="tx2"/>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4196789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0368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1" r:id="rId1"/>
    <p:sldLayoutId id="2147483779" r:id="rId2"/>
    <p:sldLayoutId id="2147483752" r:id="rId3"/>
    <p:sldLayoutId id="2147483753" r:id="rId4"/>
    <p:sldLayoutId id="2147483775" r:id="rId5"/>
    <p:sldLayoutId id="2147483754" r:id="rId6"/>
    <p:sldLayoutId id="2147483776" r:id="rId7"/>
    <p:sldLayoutId id="2147483755" r:id="rId8"/>
    <p:sldLayoutId id="2147483777" r:id="rId9"/>
    <p:sldLayoutId id="2147483778" r:id="rId10"/>
    <p:sldLayoutId id="2147483780" r:id="rId11"/>
    <p:sldLayoutId id="2147483756" r:id="rId12"/>
    <p:sldLayoutId id="2147483757" r:id="rId13"/>
    <p:sldLayoutId id="2147483758" r:id="rId14"/>
    <p:sldLayoutId id="2147483759" r:id="rId15"/>
    <p:sldLayoutId id="2147483764" r:id="rId16"/>
    <p:sldLayoutId id="2147483765" r:id="rId17"/>
    <p:sldLayoutId id="2147483766" r:id="rId18"/>
    <p:sldLayoutId id="2147483767" r:id="rId19"/>
    <p:sldLayoutId id="2147483760" r:id="rId20"/>
    <p:sldLayoutId id="2147483768" r:id="rId21"/>
    <p:sldLayoutId id="2147483769" r:id="rId22"/>
    <p:sldLayoutId id="2147483762" r:id="rId23"/>
    <p:sldLayoutId id="2147483763" r:id="rId24"/>
  </p:sldLayoutIdLst>
  <p:hf hdr="0"/>
  <p:txStyles>
    <p:titleStyle>
      <a:lvl1pPr algn="ctr"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4" orient="horz" pos="1152" userDrawn="1">
          <p15:clr>
            <a:srgbClr val="F26B43"/>
          </p15:clr>
        </p15:guide>
        <p15:guide id="5" orient="horz" pos="1440" userDrawn="1">
          <p15:clr>
            <a:srgbClr val="F26B43"/>
          </p15:clr>
        </p15:guide>
        <p15:guide id="7" orient="horz" pos="864" userDrawn="1">
          <p15:clr>
            <a:srgbClr val="F26B43"/>
          </p15:clr>
        </p15:guide>
        <p15:guide id="8" orient="horz" pos="288" userDrawn="1">
          <p15:clr>
            <a:srgbClr val="F26B43"/>
          </p15:clr>
        </p15:guide>
        <p15:guide id="9" pos="288" userDrawn="1">
          <p15:clr>
            <a:srgbClr val="F26B43"/>
          </p15:clr>
        </p15:guide>
        <p15:guide id="10" pos="542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ctrTitle"/>
          </p:nvPr>
        </p:nvSpPr>
        <p:spPr>
          <a:xfrm>
            <a:off x="559713" y="5214872"/>
            <a:ext cx="6553200" cy="533400"/>
          </a:xfrm>
        </p:spPr>
        <p:txBody>
          <a:bodyPr/>
          <a:lstStyle/>
          <a:p>
            <a:r>
              <a:rPr lang="en-US" sz="3400" dirty="0">
                <a:solidFill>
                  <a:srgbClr val="004EA8"/>
                </a:solidFill>
              </a:rPr>
              <a:t>Absence Management</a:t>
            </a:r>
          </a:p>
        </p:txBody>
      </p:sp>
      <p:sp>
        <p:nvSpPr>
          <p:cNvPr id="8" name="Text Placeholder 3"/>
          <p:cNvSpPr>
            <a:spLocks noGrp="1"/>
          </p:cNvSpPr>
          <p:nvPr>
            <p:ph type="body" sz="quarter" idx="15"/>
          </p:nvPr>
        </p:nvSpPr>
        <p:spPr>
          <a:xfrm>
            <a:off x="584383" y="5781652"/>
            <a:ext cx="6553200" cy="381000"/>
          </a:xfrm>
        </p:spPr>
        <p:txBody>
          <a:bodyPr/>
          <a:lstStyle/>
          <a:p>
            <a:r>
              <a:rPr lang="en-US" dirty="0">
                <a:solidFill>
                  <a:srgbClr val="004EA8"/>
                </a:solidFill>
              </a:rPr>
              <a:t>Process Training</a:t>
            </a:r>
          </a:p>
        </p:txBody>
      </p:sp>
      <p:sp>
        <p:nvSpPr>
          <p:cNvPr id="9" name="Date Placeholder 4"/>
          <p:cNvSpPr>
            <a:spLocks noGrp="1"/>
          </p:cNvSpPr>
          <p:nvPr>
            <p:ph type="dt" sz="half" idx="16"/>
          </p:nvPr>
        </p:nvSpPr>
        <p:spPr>
          <a:xfrm>
            <a:off x="579525" y="6090165"/>
            <a:ext cx="1524000" cy="365125"/>
          </a:xfrm>
        </p:spPr>
        <p:txBody>
          <a:bodyPr/>
          <a:lstStyle/>
          <a:p>
            <a:pPr>
              <a:defRPr/>
            </a:pPr>
            <a:fld id="{3919CDC3-D313-499C-800A-01B5AD0E267B}" type="datetime4">
              <a:rPr lang="en-US" smtClean="0">
                <a:solidFill>
                  <a:srgbClr val="004EA8"/>
                </a:solidFill>
              </a:rPr>
              <a:t>October 16, 2019</a:t>
            </a:fld>
            <a:endParaRPr lang="en-US" dirty="0">
              <a:solidFill>
                <a:srgbClr val="004EA8"/>
              </a:solidFill>
            </a:endParaRPr>
          </a:p>
        </p:txBody>
      </p:sp>
      <p:pic>
        <p:nvPicPr>
          <p:cNvPr id="2" name="Picture 1" descr="TS_bmk_sm_286.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39362" y="5410200"/>
            <a:ext cx="1645920" cy="1066800"/>
          </a:xfrm>
          <a:prstGeom prst="rect">
            <a:avLst/>
          </a:prstGeom>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52402" y="1386417"/>
            <a:ext cx="9448802" cy="2741083"/>
          </a:xfrm>
          <a:prstGeom prst="rect">
            <a:avLst/>
          </a:prstGeom>
        </p:spPr>
      </p:pic>
    </p:spTree>
    <p:extLst>
      <p:ext uri="{BB962C8B-B14F-4D97-AF65-F5344CB8AC3E}">
        <p14:creationId xmlns:p14="http://schemas.microsoft.com/office/powerpoint/2010/main" val="1119212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Your eligibility file feed will be consumed directly into our system and will drive these functions:</a:t>
            </a:r>
          </a:p>
          <a:p>
            <a:pPr marL="285750" indent="-285750">
              <a:buFont typeface="Arial" panose="020B0604020202020204" pitchFamily="34" charset="0"/>
              <a:buChar char="•"/>
            </a:pPr>
            <a:r>
              <a:rPr lang="en-US" sz="1600" dirty="0"/>
              <a:t>Intake agent will see key demographic information about your employees</a:t>
            </a:r>
          </a:p>
          <a:p>
            <a:pPr marL="285750" indent="-285750">
              <a:buFont typeface="Arial" panose="020B0604020202020204" pitchFamily="34" charset="0"/>
              <a:buChar char="•"/>
            </a:pPr>
            <a:r>
              <a:rPr lang="en-US" sz="1600" dirty="0"/>
              <a:t>The system will determine eligibility using that demographic information</a:t>
            </a:r>
          </a:p>
          <a:p>
            <a:pPr marL="750888" lvl="2" indent="-285750">
              <a:buFont typeface="Courier New" panose="02070309020205020404" pitchFamily="49" charset="0"/>
              <a:buChar char="-"/>
            </a:pPr>
            <a:r>
              <a:rPr lang="en-US" dirty="0"/>
              <a:t>Hire date</a:t>
            </a:r>
          </a:p>
          <a:p>
            <a:pPr marL="750888" lvl="2" indent="-285750">
              <a:buFont typeface="Courier New" panose="02070309020205020404" pitchFamily="49" charset="0"/>
              <a:buChar char="-"/>
            </a:pPr>
            <a:r>
              <a:rPr lang="en-US" dirty="0"/>
              <a:t>Hours worked in the last 12 months</a:t>
            </a:r>
          </a:p>
          <a:p>
            <a:pPr marL="750888" lvl="2" indent="-285750">
              <a:buFont typeface="Courier New" panose="02070309020205020404" pitchFamily="49" charset="0"/>
              <a:buChar char="-"/>
            </a:pPr>
            <a:endParaRPr lang="en-US" dirty="0"/>
          </a:p>
          <a:p>
            <a:pPr marL="750888" lvl="2" indent="-285750">
              <a:buFont typeface="Courier New" panose="02070309020205020404" pitchFamily="49" charset="0"/>
              <a:buChar char="-"/>
            </a:pPr>
            <a:endParaRPr lang="en-US" dirty="0"/>
          </a:p>
          <a:p>
            <a:r>
              <a:rPr lang="en-US" b="1" dirty="0"/>
              <a:t>The intake agent will outline important next steps for the employee</a:t>
            </a:r>
          </a:p>
          <a:p>
            <a:pPr marL="285750" indent="-285750">
              <a:buFont typeface="Arial" panose="020B0604020202020204" pitchFamily="34" charset="0"/>
              <a:buChar char="•"/>
            </a:pPr>
            <a:r>
              <a:rPr lang="en-US" dirty="0"/>
              <a:t>A closing script tells the employee about next steps</a:t>
            </a:r>
          </a:p>
          <a:p>
            <a:pPr marL="285750" indent="-285750">
              <a:buFont typeface="Arial" panose="020B0604020202020204" pitchFamily="34" charset="0"/>
              <a:buChar char="•"/>
            </a:pPr>
            <a:r>
              <a:rPr lang="en-US" dirty="0"/>
              <a:t>Directly after the intake call, a printed employee packet will be mailed</a:t>
            </a:r>
          </a:p>
          <a:p>
            <a:pPr marL="285750" indent="-285750">
              <a:buFont typeface="Arial" panose="020B0604020202020204" pitchFamily="34" charset="0"/>
              <a:buChar char="•"/>
            </a:pPr>
            <a:r>
              <a:rPr lang="en-US" dirty="0"/>
              <a:t>The employee may also choose to receive this paperwork via email</a:t>
            </a:r>
          </a:p>
        </p:txBody>
      </p:sp>
      <p:sp>
        <p:nvSpPr>
          <p:cNvPr id="3" name="Slide Number Placeholder 2"/>
          <p:cNvSpPr>
            <a:spLocks noGrp="1"/>
          </p:cNvSpPr>
          <p:nvPr>
            <p:ph type="sldNum" sz="quarter" idx="10"/>
          </p:nvPr>
        </p:nvSpPr>
        <p:spPr/>
        <p:txBody>
          <a:bodyPr/>
          <a:lstStyle/>
          <a:p>
            <a:pPr>
              <a:defRPr/>
            </a:pPr>
            <a:fld id="{FAB721C6-B02D-8045-8C83-F3873172C969}" type="slidenum">
              <a:rPr lang="en-US" smtClean="0"/>
              <a:pPr>
                <a:defRPr/>
              </a:pPr>
              <a:t>10</a:t>
            </a:fld>
            <a:endParaRPr lang="en-US" dirty="0"/>
          </a:p>
        </p:txBody>
      </p:sp>
      <p:sp>
        <p:nvSpPr>
          <p:cNvPr id="4" name="Title 3"/>
          <p:cNvSpPr>
            <a:spLocks noGrp="1"/>
          </p:cNvSpPr>
          <p:nvPr>
            <p:ph type="ctrTitle"/>
          </p:nvPr>
        </p:nvSpPr>
        <p:spPr/>
        <p:txBody>
          <a:bodyPr/>
          <a:lstStyle/>
          <a:p>
            <a:r>
              <a:rPr lang="en-US" dirty="0"/>
              <a:t>Intake Call System and Communications</a:t>
            </a:r>
          </a:p>
        </p:txBody>
      </p:sp>
      <p:sp>
        <p:nvSpPr>
          <p:cNvPr id="5" name="Content Placeholder 1"/>
          <p:cNvSpPr txBox="1">
            <a:spLocks/>
          </p:cNvSpPr>
          <p:nvPr/>
        </p:nvSpPr>
        <p:spPr>
          <a:xfrm>
            <a:off x="4981368" y="2928162"/>
            <a:ext cx="2934586" cy="952721"/>
          </a:xfrm>
          <a:prstGeom prst="rect">
            <a:avLst/>
          </a:prstGeom>
        </p:spPr>
        <p:txBody>
          <a:bodyPr lIns="0" tIns="27432" rIns="0" bIns="27432"/>
          <a:lstStyle>
            <a:lvl1pPr marL="0" indent="0" algn="l" rtl="0" eaLnBrk="1" fontAlgn="base" hangingPunct="1">
              <a:lnSpc>
                <a:spcPct val="100000"/>
              </a:lnSpc>
              <a:spcBef>
                <a:spcPts val="400"/>
              </a:spcBef>
              <a:spcAft>
                <a:spcPts val="600"/>
              </a:spcAft>
              <a:buSzPct val="90000"/>
              <a:buFont typeface="Arial"/>
              <a:buNone/>
              <a:defRPr sz="1800" kern="1200">
                <a:solidFill>
                  <a:srgbClr val="000000"/>
                </a:solidFill>
                <a:latin typeface="Arial" pitchFamily="34" charset="0"/>
                <a:ea typeface="ＭＳ Ｐゴシック" charset="0"/>
                <a:cs typeface="Arial" pitchFamily="34" charset="0"/>
              </a:defRPr>
            </a:lvl1pPr>
            <a:lvl2pPr marL="201168" indent="-201168" algn="l" rtl="0" eaLnBrk="1" fontAlgn="base" hangingPunct="1">
              <a:lnSpc>
                <a:spcPct val="100000"/>
              </a:lnSpc>
              <a:spcBef>
                <a:spcPts val="400"/>
              </a:spcBef>
              <a:spcAft>
                <a:spcPts val="600"/>
              </a:spcAft>
              <a:buSzPct val="90000"/>
              <a:buFont typeface="Arial"/>
              <a:buChar char="•"/>
              <a:defRPr sz="1600" kern="1200" baseline="0">
                <a:solidFill>
                  <a:srgbClr val="000000"/>
                </a:solidFill>
                <a:latin typeface="Arial" pitchFamily="34" charset="0"/>
                <a:ea typeface="ＭＳ Ｐゴシック" charset="0"/>
                <a:cs typeface="Arial" pitchFamily="34" charset="0"/>
              </a:defRPr>
            </a:lvl2pPr>
            <a:lvl3pPr marL="465138" indent="-200025" algn="l" rtl="0" eaLnBrk="1" fontAlgn="base" hangingPunct="1">
              <a:lnSpc>
                <a:spcPct val="100000"/>
              </a:lnSpc>
              <a:spcBef>
                <a:spcPts val="400"/>
              </a:spcBef>
              <a:spcAft>
                <a:spcPts val="600"/>
              </a:spcAft>
              <a:buSzPct val="90000"/>
              <a:buFont typeface="Arial"/>
              <a:buChar char="•"/>
              <a:defRPr sz="1400" kern="1200">
                <a:solidFill>
                  <a:srgbClr val="000000"/>
                </a:solidFill>
                <a:latin typeface="Arial" pitchFamily="34" charset="0"/>
                <a:ea typeface="ＭＳ Ｐゴシック" charset="0"/>
                <a:cs typeface="Arial" pitchFamily="34" charset="0"/>
              </a:defRPr>
            </a:lvl3pPr>
            <a:lvl4pPr marL="14288" marR="0" indent="0" algn="l" defTabSz="914400" rtl="0" eaLnBrk="1" fontAlgn="base" latinLnBrk="0" hangingPunct="1">
              <a:lnSpc>
                <a:spcPct val="100000"/>
              </a:lnSpc>
              <a:spcBef>
                <a:spcPts val="2400"/>
              </a:spcBef>
              <a:spcAft>
                <a:spcPct val="0"/>
              </a:spcAft>
              <a:buClrTx/>
              <a:buSzTx/>
              <a:buFontTx/>
              <a:buNone/>
              <a:tabLst/>
              <a:defRPr sz="11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50888" lvl="2" indent="-285750">
              <a:buFont typeface="Courier New" panose="02070309020205020404" pitchFamily="49" charset="0"/>
              <a:buChar char="-"/>
            </a:pPr>
            <a:r>
              <a:rPr lang="en-US" dirty="0"/>
              <a:t>Work state</a:t>
            </a:r>
          </a:p>
          <a:p>
            <a:pPr marL="750888" lvl="2" indent="-285750">
              <a:buFont typeface="Courier New" panose="02070309020205020404" pitchFamily="49" charset="0"/>
              <a:buChar char="-"/>
            </a:pPr>
            <a:r>
              <a:rPr lang="en-US" dirty="0"/>
              <a:t>Disability benefits</a:t>
            </a:r>
          </a:p>
          <a:p>
            <a:endParaRPr lang="en-US" sz="1400" dirty="0"/>
          </a:p>
        </p:txBody>
      </p:sp>
    </p:spTree>
    <p:extLst>
      <p:ext uri="{BB962C8B-B14F-4D97-AF65-F5344CB8AC3E}">
        <p14:creationId xmlns:p14="http://schemas.microsoft.com/office/powerpoint/2010/main" val="1933801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313632922"/>
              </p:ext>
            </p:extLst>
          </p:nvPr>
        </p:nvGraphicFramePr>
        <p:xfrm>
          <a:off x="685800" y="1500188"/>
          <a:ext cx="7848600" cy="4343400"/>
        </p:xfrm>
        <a:graphic>
          <a:graphicData uri="http://schemas.openxmlformats.org/drawingml/2006/table">
            <a:tbl>
              <a:tblPr bandRow="1">
                <a:tableStyleId>{073A0DAA-6AF3-43AB-8588-CEC1D06C72B9}</a:tableStyleId>
              </a:tblPr>
              <a:tblGrid>
                <a:gridCol w="7848600">
                  <a:extLst>
                    <a:ext uri="{9D8B030D-6E8A-4147-A177-3AD203B41FA5}">
                      <a16:colId xmlns:a16="http://schemas.microsoft.com/office/drawing/2014/main" val="20000"/>
                    </a:ext>
                  </a:extLst>
                </a:gridCol>
              </a:tblGrid>
              <a:tr h="370840">
                <a:tc>
                  <a:txBody>
                    <a:bodyPr/>
                    <a:lstStyle/>
                    <a:p>
                      <a:r>
                        <a:rPr lang="en-US" dirty="0">
                          <a:solidFill>
                            <a:schemeClr val="bg1"/>
                          </a:solidFill>
                        </a:rPr>
                        <a:t>Claim Assignment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93D1"/>
                    </a:solidFill>
                  </a:tcPr>
                </a:tc>
                <a:extLst>
                  <a:ext uri="{0D108BD9-81ED-4DB2-BD59-A6C34878D82A}">
                    <a16:rowId xmlns:a16="http://schemas.microsoft.com/office/drawing/2014/main" val="1000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The leave/claim will be assigned to a</a:t>
                      </a:r>
                      <a:r>
                        <a:rPr lang="en-US" sz="1600" baseline="0" dirty="0"/>
                        <a:t> Leave and Disability Examiner after intake</a:t>
                      </a:r>
                      <a:r>
                        <a:rPr lang="en-US" sz="16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pPr marL="285750" indent="-285750">
                        <a:buFont typeface="Arial" panose="020B0604020202020204" pitchFamily="34" charset="0"/>
                        <a:buChar char="•"/>
                      </a:pPr>
                      <a:r>
                        <a:rPr lang="en-US" sz="1400" dirty="0"/>
                        <a:t>Standalone</a:t>
                      </a:r>
                      <a:r>
                        <a:rPr lang="en-US" sz="1400" baseline="0" dirty="0"/>
                        <a:t> leaves will be assigned to a Leave Specialist</a:t>
                      </a:r>
                    </a:p>
                    <a:p>
                      <a:pPr marL="285750" indent="-285750">
                        <a:buFont typeface="Arial" panose="020B0604020202020204" pitchFamily="34" charset="0"/>
                        <a:buChar char="•"/>
                      </a:pPr>
                      <a:r>
                        <a:rPr lang="en-US" sz="1400" baseline="0" dirty="0"/>
                        <a:t>The Standard will identify “fast-track” claims (pregnancy)</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dirty="0">
                          <a:solidFill>
                            <a:schemeClr val="bg1"/>
                          </a:solidFill>
                        </a:rPr>
                        <a:t>Written Communications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93D1"/>
                    </a:solidFill>
                  </a:tcPr>
                </a:tc>
                <a:extLst>
                  <a:ext uri="{0D108BD9-81ED-4DB2-BD59-A6C34878D82A}">
                    <a16:rowId xmlns:a16="http://schemas.microsoft.com/office/drawing/2014/main" val="10003"/>
                  </a:ext>
                </a:extLst>
              </a:tr>
              <a:tr h="274320">
                <a:tc>
                  <a:txBody>
                    <a:bodyPr/>
                    <a:lstStyle/>
                    <a:p>
                      <a:r>
                        <a:rPr lang="en-US" sz="1600" dirty="0"/>
                        <a:t>Initial communications will be sent to primary leave/claim stakeholders.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pPr marL="285750" indent="-285750">
                        <a:buFont typeface="Arial" panose="020B0604020202020204" pitchFamily="34" charset="0"/>
                        <a:buChar char="•"/>
                      </a:pPr>
                      <a:r>
                        <a:rPr lang="en-US" sz="1400" dirty="0"/>
                        <a:t>Leave and Disability packet will be mailed to employee within 24 hours of intake </a:t>
                      </a:r>
                      <a:br>
                        <a:rPr lang="en-US" sz="1400" dirty="0"/>
                      </a:br>
                      <a:r>
                        <a:rPr lang="en-US" sz="1400" dirty="0"/>
                        <a:t>(email</a:t>
                      </a:r>
                      <a:r>
                        <a:rPr lang="en-US" sz="1400" baseline="0" dirty="0"/>
                        <a:t> option also offered)</a:t>
                      </a:r>
                    </a:p>
                    <a:p>
                      <a:pPr marL="285750" indent="-285750">
                        <a:buFont typeface="Arial" panose="020B0604020202020204" pitchFamily="34" charset="0"/>
                        <a:buChar char="•"/>
                      </a:pPr>
                      <a:r>
                        <a:rPr lang="en-US" sz="1400" baseline="0" dirty="0"/>
                        <a:t>The initial leave/disability request will be sent to designated recipients at </a:t>
                      </a:r>
                      <a:r>
                        <a:rPr lang="en-US" sz="1400" baseline="0" dirty="0">
                          <a:solidFill>
                            <a:schemeClr val="tx1"/>
                          </a:solidFill>
                        </a:rPr>
                        <a:t>City of Memphis</a:t>
                      </a:r>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r>
                        <a:rPr lang="en-US" dirty="0">
                          <a:solidFill>
                            <a:schemeClr val="bg1"/>
                          </a:solidFill>
                        </a:rPr>
                        <a:t>Telephonic Outreach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93D1"/>
                    </a:solidFill>
                  </a:tcPr>
                </a:tc>
                <a:extLst>
                  <a:ext uri="{0D108BD9-81ED-4DB2-BD59-A6C34878D82A}">
                    <a16:rowId xmlns:a16="http://schemas.microsoft.com/office/drawing/2014/main" val="10006"/>
                  </a:ext>
                </a:extLst>
              </a:tr>
              <a:tr h="548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The Standard will work to obtain medical documentation for combo claims and will keep in touch with the employee.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0840">
                <a:tc>
                  <a:txBody>
                    <a:bodyPr/>
                    <a:lstStyle/>
                    <a:p>
                      <a:pPr marL="285750" indent="-285750">
                        <a:buFont typeface="Arial" panose="020B0604020202020204" pitchFamily="34" charset="0"/>
                        <a:buChar char="•"/>
                      </a:pPr>
                      <a:r>
                        <a:rPr lang="en-US" sz="1400" baseline="0" dirty="0"/>
                        <a:t>The Standard will fax the Attending Physician’s Statement to the physician’s office and call to follow up every 48 hours until we can confirm receipt of APS and determine turnaround time</a:t>
                      </a:r>
                    </a:p>
                    <a:p>
                      <a:pPr marL="285750" indent="-285750">
                        <a:buFont typeface="Arial" panose="020B0604020202020204" pitchFamily="34" charset="0"/>
                        <a:buChar char="•"/>
                      </a:pPr>
                      <a:r>
                        <a:rPr lang="en-US" sz="1400" baseline="0" dirty="0"/>
                        <a:t>The Standard will conduct an employee interview to collect information and set expectations</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3" name="Slide Number Placeholder 2"/>
          <p:cNvSpPr>
            <a:spLocks noGrp="1"/>
          </p:cNvSpPr>
          <p:nvPr>
            <p:ph type="sldNum" sz="quarter" idx="10"/>
          </p:nvPr>
        </p:nvSpPr>
        <p:spPr/>
        <p:txBody>
          <a:bodyPr/>
          <a:lstStyle/>
          <a:p>
            <a:fld id="{FAB721C6-B02D-8045-8C83-F3873172C969}" type="slidenum">
              <a:rPr lang="en-US" smtClean="0"/>
              <a:pPr/>
              <a:t>11</a:t>
            </a:fld>
            <a:endParaRPr lang="en-US" dirty="0"/>
          </a:p>
        </p:txBody>
      </p:sp>
      <p:sp>
        <p:nvSpPr>
          <p:cNvPr id="4" name="Title 3"/>
          <p:cNvSpPr>
            <a:spLocks noGrp="1"/>
          </p:cNvSpPr>
          <p:nvPr>
            <p:ph type="ctrTitle"/>
          </p:nvPr>
        </p:nvSpPr>
        <p:spPr/>
        <p:txBody>
          <a:bodyPr/>
          <a:lstStyle/>
          <a:p>
            <a:r>
              <a:rPr lang="en-US"/>
              <a:t>Next Steps</a:t>
            </a:r>
            <a:endParaRPr lang="en-US" dirty="0"/>
          </a:p>
        </p:txBody>
      </p:sp>
    </p:spTree>
    <p:extLst>
      <p:ext uri="{BB962C8B-B14F-4D97-AF65-F5344CB8AC3E}">
        <p14:creationId xmlns:p14="http://schemas.microsoft.com/office/powerpoint/2010/main" val="1911534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AB721C6-B02D-8045-8C83-F3873172C969}" type="slidenum">
              <a:rPr lang="en-US" smtClean="0"/>
              <a:pPr>
                <a:defRPr/>
              </a:pPr>
              <a:t>12</a:t>
            </a:fld>
            <a:endParaRPr lang="en-US" dirty="0"/>
          </a:p>
        </p:txBody>
      </p:sp>
      <p:sp>
        <p:nvSpPr>
          <p:cNvPr id="4" name="Title 3"/>
          <p:cNvSpPr>
            <a:spLocks noGrp="1"/>
          </p:cNvSpPr>
          <p:nvPr>
            <p:ph type="ctrTitle"/>
          </p:nvPr>
        </p:nvSpPr>
        <p:spPr/>
        <p:txBody>
          <a:bodyPr/>
          <a:lstStyle/>
          <a:p>
            <a:r>
              <a:rPr lang="en-US" dirty="0"/>
              <a:t>Impact of Telephonic Outreach</a:t>
            </a:r>
          </a:p>
        </p:txBody>
      </p:sp>
      <p:sp>
        <p:nvSpPr>
          <p:cNvPr id="7" name="Content Placeholder 5"/>
          <p:cNvSpPr>
            <a:spLocks noGrp="1"/>
          </p:cNvSpPr>
          <p:nvPr>
            <p:ph idx="1"/>
          </p:nvPr>
        </p:nvSpPr>
        <p:spPr>
          <a:xfrm>
            <a:off x="685800" y="1499855"/>
            <a:ext cx="7848600" cy="4114800"/>
          </a:xfrm>
        </p:spPr>
        <p:txBody>
          <a:bodyPr/>
          <a:lstStyle/>
          <a:p>
            <a:pPr marL="285750" indent="-285750">
              <a:buFont typeface="Arial" panose="020B0604020202020204" pitchFamily="34" charset="0"/>
              <a:buChar char="•"/>
            </a:pPr>
            <a:r>
              <a:rPr lang="en-US" dirty="0">
                <a:solidFill>
                  <a:schemeClr val="tx1"/>
                </a:solidFill>
              </a:rPr>
              <a:t>Helps</a:t>
            </a:r>
            <a:r>
              <a:rPr lang="en-US" dirty="0">
                <a:solidFill>
                  <a:srgbClr val="FF0000"/>
                </a:solidFill>
              </a:rPr>
              <a:t> </a:t>
            </a:r>
            <a:r>
              <a:rPr lang="en-US" dirty="0"/>
              <a:t>minimize escalated claim issues because employee has been educated on the process</a:t>
            </a:r>
          </a:p>
          <a:p>
            <a:pPr marL="285750" indent="-285750">
              <a:buFont typeface="Arial" panose="020B0604020202020204" pitchFamily="34" charset="0"/>
              <a:buChar char="•"/>
            </a:pPr>
            <a:r>
              <a:rPr lang="en-US" dirty="0"/>
              <a:t>Allows for accelerated STD and FML decisions (typically within 48 hours)</a:t>
            </a:r>
          </a:p>
          <a:p>
            <a:pPr marL="285750" indent="-285750">
              <a:buFont typeface="Arial" panose="020B0604020202020204" pitchFamily="34" charset="0"/>
              <a:buChar char="•"/>
            </a:pPr>
            <a:r>
              <a:rPr lang="en-US" dirty="0">
                <a:solidFill>
                  <a:schemeClr val="tx1"/>
                </a:solidFill>
              </a:rPr>
              <a:t>Helps</a:t>
            </a:r>
            <a:r>
              <a:rPr lang="en-US" dirty="0">
                <a:solidFill>
                  <a:srgbClr val="7030A0"/>
                </a:solidFill>
              </a:rPr>
              <a:t> </a:t>
            </a:r>
            <a:r>
              <a:rPr lang="en-US" dirty="0"/>
              <a:t>increases timeliness of decisions</a:t>
            </a:r>
          </a:p>
          <a:p>
            <a:pPr marL="285750" indent="-285750">
              <a:buFont typeface="Arial" panose="020B0604020202020204" pitchFamily="34" charset="0"/>
              <a:buChar char="•"/>
            </a:pPr>
            <a:r>
              <a:rPr lang="en-US" dirty="0"/>
              <a:t>Hard copy of Attending Physician’s Statement is still received; we just don’t need to wait for it</a:t>
            </a:r>
          </a:p>
          <a:p>
            <a:pPr marL="285750" indent="-285750">
              <a:buFont typeface="Arial" panose="020B0604020202020204" pitchFamily="34" charset="0"/>
              <a:buChar char="•"/>
            </a:pPr>
            <a:r>
              <a:rPr lang="en-US" dirty="0"/>
              <a:t>Similar process used for extensions, but paper medical is sought if appropriate detail cannot be obtained by phone</a:t>
            </a:r>
          </a:p>
          <a:p>
            <a:pPr marL="285750" indent="-285750">
              <a:buFont typeface="Arial" panose="020B0604020202020204" pitchFamily="34" charset="0"/>
              <a:buChar char="•"/>
            </a:pPr>
            <a:r>
              <a:rPr lang="en-US" dirty="0"/>
              <a:t>Complex diagnoses still require paper certification</a:t>
            </a:r>
          </a:p>
          <a:p>
            <a:pPr marL="285750" indent="-285750">
              <a:buFont typeface="Arial" panose="020B0604020202020204" pitchFamily="34" charset="0"/>
              <a:buChar char="•"/>
            </a:pPr>
            <a:r>
              <a:rPr lang="en-US" dirty="0">
                <a:solidFill>
                  <a:schemeClr val="tx1"/>
                </a:solidFill>
              </a:rPr>
              <a:t>Promotes</a:t>
            </a:r>
            <a:r>
              <a:rPr lang="en-US" dirty="0"/>
              <a:t> increased and expedited referrals for clinical intervention/review</a:t>
            </a:r>
          </a:p>
        </p:txBody>
      </p:sp>
    </p:spTree>
    <p:extLst>
      <p:ext uri="{BB962C8B-B14F-4D97-AF65-F5344CB8AC3E}">
        <p14:creationId xmlns:p14="http://schemas.microsoft.com/office/powerpoint/2010/main" val="3701826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895600"/>
            <a:ext cx="8153400" cy="533400"/>
          </a:xfrm>
        </p:spPr>
        <p:txBody>
          <a:bodyPr/>
          <a:lstStyle/>
          <a:p>
            <a:r>
              <a:rPr lang="en-US" sz="3600" dirty="0"/>
              <a:t>Ongoing Case Management</a:t>
            </a:r>
          </a:p>
        </p:txBody>
      </p:sp>
    </p:spTree>
    <p:extLst>
      <p:ext uri="{BB962C8B-B14F-4D97-AF65-F5344CB8AC3E}">
        <p14:creationId xmlns:p14="http://schemas.microsoft.com/office/powerpoint/2010/main" val="103489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p:cNvCxnSpPr>
            <a:endCxn id="155" idx="0"/>
          </p:cNvCxnSpPr>
          <p:nvPr/>
        </p:nvCxnSpPr>
        <p:spPr>
          <a:xfrm flipH="1">
            <a:off x="3446595" y="1828800"/>
            <a:ext cx="70364" cy="603116"/>
          </a:xfrm>
          <a:prstGeom prst="line">
            <a:avLst/>
          </a:prstGeom>
          <a:ln w="57150" cmpd="sng">
            <a:solidFill>
              <a:srgbClr val="B5B4B3"/>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6620055" y="2302659"/>
            <a:ext cx="3541" cy="394345"/>
          </a:xfrm>
          <a:prstGeom prst="line">
            <a:avLst/>
          </a:prstGeom>
          <a:ln w="38100" cmpd="sng">
            <a:solidFill>
              <a:schemeClr val="bg2">
                <a:lumMod val="75000"/>
              </a:schemeClr>
            </a:solidFill>
            <a:prstDash val="sysDash"/>
            <a:headEnd type="none"/>
            <a:tailEnd type="arrow" w="lg" len="sm"/>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endCxn id="162" idx="2"/>
          </p:cNvCxnSpPr>
          <p:nvPr/>
        </p:nvCxnSpPr>
        <p:spPr>
          <a:xfrm flipH="1">
            <a:off x="6616081" y="3225504"/>
            <a:ext cx="3974" cy="75950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910820" y="1981200"/>
            <a:ext cx="762000" cy="0"/>
          </a:xfrm>
          <a:prstGeom prst="line">
            <a:avLst/>
          </a:prstGeom>
          <a:ln w="57150" cmpd="sng">
            <a:solidFill>
              <a:srgbClr val="B5B4B3"/>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a:stCxn id="155" idx="2"/>
          </p:cNvCxnSpPr>
          <p:nvPr/>
        </p:nvCxnSpPr>
        <p:spPr>
          <a:xfrm>
            <a:off x="3446595" y="2940202"/>
            <a:ext cx="34934" cy="3254678"/>
          </a:xfrm>
          <a:prstGeom prst="line">
            <a:avLst/>
          </a:prstGeom>
          <a:ln w="57150" cmpd="sng">
            <a:solidFill>
              <a:srgbClr val="B5B4B3"/>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752600" y="1981200"/>
            <a:ext cx="762000" cy="0"/>
          </a:xfrm>
          <a:prstGeom prst="line">
            <a:avLst/>
          </a:prstGeom>
          <a:ln w="57150" cmpd="sng">
            <a:solidFill>
              <a:srgbClr val="B5B4B3"/>
            </a:solidFill>
          </a:ln>
          <a:effectLst/>
        </p:spPr>
        <p:style>
          <a:lnRef idx="2">
            <a:schemeClr val="accent1"/>
          </a:lnRef>
          <a:fillRef idx="0">
            <a:schemeClr val="accent1"/>
          </a:fillRef>
          <a:effectRef idx="1">
            <a:schemeClr val="accent1"/>
          </a:effectRef>
          <a:fontRef idx="minor">
            <a:schemeClr val="tx1"/>
          </a:fontRef>
        </p:style>
      </p:cxnSp>
      <p:sp>
        <p:nvSpPr>
          <p:cNvPr id="50" name="Rounded Rectangle 49"/>
          <p:cNvSpPr/>
          <p:nvPr/>
        </p:nvSpPr>
        <p:spPr>
          <a:xfrm>
            <a:off x="5410200" y="1624555"/>
            <a:ext cx="2377440" cy="718032"/>
          </a:xfrm>
          <a:prstGeom prst="roundRect">
            <a:avLst>
              <a:gd name="adj" fmla="val 0"/>
            </a:avLst>
          </a:prstGeom>
          <a:solidFill>
            <a:srgbClr val="0093D1"/>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100584" rIns="0" bIns="18288" rtlCol="0" anchor="ctr" anchorCtr="0"/>
          <a:lstStyle/>
          <a:p>
            <a:pPr algn="ctr">
              <a:lnSpc>
                <a:spcPct val="90000"/>
              </a:lnSpc>
              <a:spcBef>
                <a:spcPts val="0"/>
              </a:spcBef>
            </a:pPr>
            <a:r>
              <a:rPr lang="en-US" sz="1400" b="1" dirty="0">
                <a:solidFill>
                  <a:schemeClr val="bg1"/>
                </a:solidFill>
                <a:latin typeface="Arial" pitchFamily="34" charset="0"/>
                <a:cs typeface="Arial" pitchFamily="34" charset="0"/>
              </a:rPr>
              <a:t>Transition Roundtable </a:t>
            </a:r>
            <a:br>
              <a:rPr lang="en-US" sz="1200" b="1" dirty="0">
                <a:solidFill>
                  <a:schemeClr val="bg1"/>
                </a:solidFill>
                <a:latin typeface="Arial" pitchFamily="34" charset="0"/>
                <a:cs typeface="Arial" pitchFamily="34" charset="0"/>
              </a:rPr>
            </a:br>
            <a:r>
              <a:rPr lang="en-US" sz="1200" dirty="0">
                <a:solidFill>
                  <a:schemeClr val="bg1"/>
                </a:solidFill>
                <a:latin typeface="Arial" pitchFamily="34" charset="0"/>
                <a:cs typeface="Arial" pitchFamily="34" charset="0"/>
              </a:rPr>
              <a:t> </a:t>
            </a:r>
            <a:r>
              <a:rPr lang="en-US" sz="1000" dirty="0">
                <a:solidFill>
                  <a:schemeClr val="bg1"/>
                </a:solidFill>
                <a:latin typeface="Arial" pitchFamily="34" charset="0"/>
                <a:cs typeface="Arial" pitchFamily="34" charset="0"/>
              </a:rPr>
              <a:t>Clinical team review and </a:t>
            </a:r>
            <a:br>
              <a:rPr lang="en-US" sz="1000" dirty="0">
                <a:solidFill>
                  <a:schemeClr val="bg1"/>
                </a:solidFill>
                <a:latin typeface="Arial" pitchFamily="34" charset="0"/>
                <a:cs typeface="Arial" pitchFamily="34" charset="0"/>
              </a:rPr>
            </a:br>
            <a:r>
              <a:rPr lang="en-US" sz="1000" dirty="0">
                <a:solidFill>
                  <a:schemeClr val="bg1"/>
                </a:solidFill>
                <a:latin typeface="Arial" pitchFamily="34" charset="0"/>
                <a:cs typeface="Arial" pitchFamily="34" charset="0"/>
              </a:rPr>
              <a:t>eligibility determined</a:t>
            </a:r>
          </a:p>
        </p:txBody>
      </p:sp>
      <p:grpSp>
        <p:nvGrpSpPr>
          <p:cNvPr id="46" name="Group 45"/>
          <p:cNvGrpSpPr/>
          <p:nvPr/>
        </p:nvGrpSpPr>
        <p:grpSpPr>
          <a:xfrm>
            <a:off x="6429022" y="1445027"/>
            <a:ext cx="342900" cy="323465"/>
            <a:chOff x="991374" y="1733490"/>
            <a:chExt cx="457200" cy="431286"/>
          </a:xfrm>
        </p:grpSpPr>
        <p:sp>
          <p:nvSpPr>
            <p:cNvPr id="47" name="Oval 46"/>
            <p:cNvSpPr/>
            <p:nvPr/>
          </p:nvSpPr>
          <p:spPr>
            <a:xfrm>
              <a:off x="1014566" y="1738730"/>
              <a:ext cx="426048" cy="426046"/>
            </a:xfrm>
            <a:prstGeom prst="ellipse">
              <a:avLst/>
            </a:prstGeom>
            <a:solidFill>
              <a:schemeClr val="bg1"/>
            </a:solidFill>
            <a:ln w="38100" cmpd="sng">
              <a:solidFill>
                <a:srgbClr val="0093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4B948"/>
                </a:solidFill>
              </a:endParaRPr>
            </a:p>
          </p:txBody>
        </p:sp>
        <p:sp>
          <p:nvSpPr>
            <p:cNvPr id="48" name="TextBox 47"/>
            <p:cNvSpPr txBox="1"/>
            <p:nvPr/>
          </p:nvSpPr>
          <p:spPr>
            <a:xfrm>
              <a:off x="991374" y="1733490"/>
              <a:ext cx="457200" cy="430886"/>
            </a:xfrm>
            <a:prstGeom prst="rect">
              <a:avLst/>
            </a:prstGeom>
            <a:noFill/>
            <a:ln w="38100">
              <a:noFill/>
            </a:ln>
          </p:spPr>
          <p:txBody>
            <a:bodyPr wrap="square" rtlCol="0">
              <a:spAutoFit/>
            </a:bodyPr>
            <a:lstStyle/>
            <a:p>
              <a:pPr algn="ctr"/>
              <a:r>
                <a:rPr lang="en-US" sz="1500" dirty="0">
                  <a:solidFill>
                    <a:srgbClr val="0093D1"/>
                  </a:solidFill>
                </a:rPr>
                <a:t>3</a:t>
              </a:r>
            </a:p>
          </p:txBody>
        </p:sp>
      </p:grpSp>
      <p:sp>
        <p:nvSpPr>
          <p:cNvPr id="87" name="Slide Number Placeholder 8"/>
          <p:cNvSpPr>
            <a:spLocks noGrp="1"/>
          </p:cNvSpPr>
          <p:nvPr>
            <p:ph type="sldNum" sz="quarter" idx="10"/>
          </p:nvPr>
        </p:nvSpPr>
        <p:spPr/>
        <p:txBody>
          <a:bodyPr/>
          <a:lstStyle/>
          <a:p>
            <a:pPr>
              <a:defRPr/>
            </a:pPr>
            <a:fld id="{FAB721C6-B02D-8045-8C83-F3873172C969}" type="slidenum">
              <a:rPr lang="en-US" smtClean="0"/>
              <a:pPr>
                <a:defRPr/>
              </a:pPr>
              <a:t>14</a:t>
            </a:fld>
            <a:endParaRPr lang="en-US" dirty="0"/>
          </a:p>
        </p:txBody>
      </p:sp>
      <p:sp>
        <p:nvSpPr>
          <p:cNvPr id="86" name="Title 2"/>
          <p:cNvSpPr>
            <a:spLocks noGrp="1"/>
          </p:cNvSpPr>
          <p:nvPr>
            <p:ph type="ctrTitle"/>
          </p:nvPr>
        </p:nvSpPr>
        <p:spPr>
          <a:prstGeom prst="rect">
            <a:avLst/>
          </a:prstGeom>
        </p:spPr>
        <p:txBody>
          <a:bodyPr/>
          <a:lstStyle/>
          <a:p>
            <a:pPr>
              <a:lnSpc>
                <a:spcPct val="100000"/>
              </a:lnSpc>
              <a:spcBef>
                <a:spcPts val="0"/>
              </a:spcBef>
            </a:pPr>
            <a:r>
              <a:rPr lang="en-US" sz="2700" dirty="0"/>
              <a:t>Our Leave and Disability Claim Process</a:t>
            </a:r>
            <a:br>
              <a:rPr lang="en-US" dirty="0"/>
            </a:br>
            <a:endParaRPr lang="en-US" sz="1900" dirty="0">
              <a:solidFill>
                <a:schemeClr val="tx1"/>
              </a:solidFill>
            </a:endParaRPr>
          </a:p>
        </p:txBody>
      </p:sp>
      <p:sp>
        <p:nvSpPr>
          <p:cNvPr id="155" name="Rounded Rectangle 154"/>
          <p:cNvSpPr/>
          <p:nvPr/>
        </p:nvSpPr>
        <p:spPr>
          <a:xfrm>
            <a:off x="2209800" y="2431916"/>
            <a:ext cx="2473589" cy="508286"/>
          </a:xfrm>
          <a:prstGeom prst="roundRect">
            <a:avLst>
              <a:gd name="adj" fmla="val 0"/>
            </a:avLst>
          </a:prstGeom>
          <a:solidFill>
            <a:srgbClr val="0093D1">
              <a:alpha val="70000"/>
            </a:srgb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algn="ctr"/>
            <a:r>
              <a:rPr lang="en-US" sz="1200" b="1" dirty="0">
                <a:solidFill>
                  <a:srgbClr val="FFFFFF"/>
                </a:solidFill>
                <a:latin typeface="Arial" pitchFamily="34" charset="0"/>
                <a:cs typeface="Arial" pitchFamily="34" charset="0"/>
              </a:rPr>
              <a:t>Single Point of Contact:</a:t>
            </a:r>
          </a:p>
          <a:p>
            <a:pPr algn="ctr"/>
            <a:r>
              <a:rPr lang="en-US" sz="1200" b="1" dirty="0">
                <a:solidFill>
                  <a:srgbClr val="FFFFFF"/>
                </a:solidFill>
                <a:latin typeface="Arial" pitchFamily="34" charset="0"/>
                <a:cs typeface="Arial" pitchFamily="34" charset="0"/>
              </a:rPr>
              <a:t>Leave and Disability Examiner</a:t>
            </a:r>
          </a:p>
        </p:txBody>
      </p:sp>
      <p:sp>
        <p:nvSpPr>
          <p:cNvPr id="156" name="Rounded Rectangle 155"/>
          <p:cNvSpPr/>
          <p:nvPr/>
        </p:nvSpPr>
        <p:spPr>
          <a:xfrm>
            <a:off x="2209800" y="3073500"/>
            <a:ext cx="2473589" cy="475487"/>
          </a:xfrm>
          <a:prstGeom prst="roundRect">
            <a:avLst>
              <a:gd name="adj" fmla="val 0"/>
            </a:avLst>
          </a:prstGeom>
          <a:solidFill>
            <a:schemeClr val="bg1"/>
          </a:solidFill>
          <a:ln w="12700" cmpd="sng">
            <a:solidFill>
              <a:srgbClr val="0093D1"/>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algn="ctr"/>
            <a:r>
              <a:rPr lang="en-US" sz="1200" dirty="0">
                <a:solidFill>
                  <a:schemeClr val="tx1"/>
                </a:solidFill>
                <a:latin typeface="Arial" pitchFamily="34" charset="0"/>
                <a:cs typeface="Arial" pitchFamily="34" charset="0"/>
              </a:rPr>
              <a:t>Outreach to Employee, Physician and Employer</a:t>
            </a:r>
          </a:p>
        </p:txBody>
      </p:sp>
      <p:sp>
        <p:nvSpPr>
          <p:cNvPr id="157" name="Rounded Rectangle 156"/>
          <p:cNvSpPr/>
          <p:nvPr/>
        </p:nvSpPr>
        <p:spPr>
          <a:xfrm>
            <a:off x="2209258" y="3681102"/>
            <a:ext cx="2473589" cy="475487"/>
          </a:xfrm>
          <a:prstGeom prst="roundRect">
            <a:avLst>
              <a:gd name="adj" fmla="val 0"/>
            </a:avLst>
          </a:prstGeom>
          <a:solidFill>
            <a:schemeClr val="bg1"/>
          </a:solidFill>
          <a:ln w="12700" cmpd="sng">
            <a:solidFill>
              <a:srgbClr val="0093D1"/>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algn="ctr"/>
            <a:r>
              <a:rPr lang="en-US" sz="1200" dirty="0">
                <a:solidFill>
                  <a:schemeClr val="tx1">
                    <a:lumMod val="85000"/>
                    <a:lumOff val="15000"/>
                  </a:schemeClr>
                </a:solidFill>
                <a:latin typeface="Arial" pitchFamily="34" charset="0"/>
                <a:cs typeface="Arial" pitchFamily="34" charset="0"/>
              </a:rPr>
              <a:t>Combined Leave/STD Correspondence</a:t>
            </a:r>
          </a:p>
        </p:txBody>
      </p:sp>
      <p:sp>
        <p:nvSpPr>
          <p:cNvPr id="158" name="Rounded Rectangle 157"/>
          <p:cNvSpPr/>
          <p:nvPr/>
        </p:nvSpPr>
        <p:spPr>
          <a:xfrm>
            <a:off x="2209800" y="4298398"/>
            <a:ext cx="2473046" cy="475487"/>
          </a:xfrm>
          <a:prstGeom prst="roundRect">
            <a:avLst>
              <a:gd name="adj" fmla="val 0"/>
            </a:avLst>
          </a:prstGeom>
          <a:solidFill>
            <a:schemeClr val="bg1"/>
          </a:solidFill>
          <a:ln w="12700" cmpd="sng">
            <a:solidFill>
              <a:srgbClr val="0093D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nchorCtr="0"/>
          <a:lstStyle/>
          <a:p>
            <a:pPr algn="ctr">
              <a:lnSpc>
                <a:spcPct val="80000"/>
              </a:lnSpc>
            </a:pPr>
            <a:r>
              <a:rPr lang="en-US" sz="1200" dirty="0">
                <a:solidFill>
                  <a:schemeClr val="tx1">
                    <a:lumMod val="85000"/>
                    <a:lumOff val="15000"/>
                  </a:schemeClr>
                </a:solidFill>
                <a:latin typeface="Arial" pitchFamily="34" charset="0"/>
                <a:cs typeface="Arial" pitchFamily="34" charset="0"/>
              </a:rPr>
              <a:t>Coordinated Leave/STD Decisions</a:t>
            </a:r>
            <a:br>
              <a:rPr lang="en-US" sz="1200" dirty="0">
                <a:solidFill>
                  <a:schemeClr val="tx1">
                    <a:lumMod val="85000"/>
                    <a:lumOff val="15000"/>
                  </a:schemeClr>
                </a:solidFill>
                <a:latin typeface="Arial" pitchFamily="34" charset="0"/>
                <a:cs typeface="Arial" pitchFamily="34" charset="0"/>
              </a:rPr>
            </a:br>
            <a:r>
              <a:rPr lang="en-US" sz="1000" dirty="0">
                <a:solidFill>
                  <a:schemeClr val="tx1">
                    <a:lumMod val="85000"/>
                    <a:lumOff val="15000"/>
                  </a:schemeClr>
                </a:solidFill>
                <a:latin typeface="Arial" pitchFamily="34" charset="0"/>
                <a:cs typeface="Arial" pitchFamily="34" charset="0"/>
              </a:rPr>
              <a:t>clinical input on complex </a:t>
            </a:r>
            <a:r>
              <a:rPr lang="en-US" sz="1000" dirty="0">
                <a:solidFill>
                  <a:schemeClr val="tx1"/>
                </a:solidFill>
                <a:latin typeface="Arial" pitchFamily="34" charset="0"/>
                <a:cs typeface="Arial" pitchFamily="34" charset="0"/>
              </a:rPr>
              <a:t>and </a:t>
            </a:r>
            <a:br>
              <a:rPr lang="en-US" sz="1000" dirty="0">
                <a:solidFill>
                  <a:schemeClr val="tx1"/>
                </a:solidFill>
                <a:latin typeface="Arial" pitchFamily="34" charset="0"/>
                <a:cs typeface="Arial" pitchFamily="34" charset="0"/>
              </a:rPr>
            </a:br>
            <a:r>
              <a:rPr lang="en-US" sz="1000" dirty="0">
                <a:solidFill>
                  <a:schemeClr val="tx1"/>
                </a:solidFill>
                <a:latin typeface="Arial" pitchFamily="34" charset="0"/>
                <a:cs typeface="Arial" pitchFamily="34" charset="0"/>
              </a:rPr>
              <a:t>behavioral health</a:t>
            </a:r>
            <a:r>
              <a:rPr lang="en-US" sz="1000" dirty="0">
                <a:solidFill>
                  <a:schemeClr val="tx1">
                    <a:lumMod val="85000"/>
                    <a:lumOff val="15000"/>
                  </a:schemeClr>
                </a:solidFill>
                <a:latin typeface="Arial" pitchFamily="34" charset="0"/>
                <a:cs typeface="Arial" pitchFamily="34" charset="0"/>
              </a:rPr>
              <a:t> claims</a:t>
            </a:r>
          </a:p>
        </p:txBody>
      </p:sp>
      <p:sp>
        <p:nvSpPr>
          <p:cNvPr id="159" name="Rounded Rectangle 158"/>
          <p:cNvSpPr/>
          <p:nvPr/>
        </p:nvSpPr>
        <p:spPr>
          <a:xfrm>
            <a:off x="2209800" y="4915696"/>
            <a:ext cx="2473045" cy="475487"/>
          </a:xfrm>
          <a:prstGeom prst="roundRect">
            <a:avLst>
              <a:gd name="adj" fmla="val 0"/>
            </a:avLst>
          </a:prstGeom>
          <a:solidFill>
            <a:schemeClr val="bg1"/>
          </a:solidFill>
          <a:ln w="12700" cmpd="sng">
            <a:solidFill>
              <a:srgbClr val="0093D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nchorCtr="0"/>
          <a:lstStyle/>
          <a:p>
            <a:pPr algn="ctr"/>
            <a:r>
              <a:rPr lang="en-US" sz="1200" dirty="0">
                <a:solidFill>
                  <a:schemeClr val="tx1">
                    <a:lumMod val="85000"/>
                    <a:lumOff val="15000"/>
                  </a:schemeClr>
                </a:solidFill>
                <a:latin typeface="Arial" pitchFamily="34" charset="0"/>
                <a:cs typeface="Arial" pitchFamily="34" charset="0"/>
              </a:rPr>
              <a:t>Return-to-Work </a:t>
            </a:r>
            <a:br>
              <a:rPr lang="en-US" sz="1200" dirty="0">
                <a:solidFill>
                  <a:schemeClr val="tx1">
                    <a:lumMod val="85000"/>
                    <a:lumOff val="15000"/>
                  </a:schemeClr>
                </a:solidFill>
                <a:latin typeface="Arial" pitchFamily="34" charset="0"/>
                <a:cs typeface="Arial" pitchFamily="34" charset="0"/>
              </a:rPr>
            </a:br>
            <a:r>
              <a:rPr lang="en-US" sz="1200" dirty="0">
                <a:solidFill>
                  <a:schemeClr val="tx1">
                    <a:lumMod val="85000"/>
                    <a:lumOff val="15000"/>
                  </a:schemeClr>
                </a:solidFill>
                <a:latin typeface="Arial" pitchFamily="34" charset="0"/>
                <a:cs typeface="Arial" pitchFamily="34" charset="0"/>
              </a:rPr>
              <a:t>Date Established</a:t>
            </a:r>
          </a:p>
        </p:txBody>
      </p:sp>
      <p:sp>
        <p:nvSpPr>
          <p:cNvPr id="160" name="Rounded Rectangle 159"/>
          <p:cNvSpPr/>
          <p:nvPr/>
        </p:nvSpPr>
        <p:spPr>
          <a:xfrm>
            <a:off x="2209800" y="5532453"/>
            <a:ext cx="2473044" cy="475487"/>
          </a:xfrm>
          <a:prstGeom prst="roundRect">
            <a:avLst>
              <a:gd name="adj" fmla="val 0"/>
            </a:avLst>
          </a:prstGeom>
          <a:solidFill>
            <a:schemeClr val="bg1"/>
          </a:solidFill>
          <a:ln w="12700" cmpd="sng">
            <a:solidFill>
              <a:srgbClr val="0093D1"/>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45720" bIns="91440" rtlCol="0" anchor="ctr" anchorCtr="0"/>
          <a:lstStyle/>
          <a:p>
            <a:pPr algn="ctr"/>
            <a:r>
              <a:rPr lang="en-US" sz="1200" dirty="0">
                <a:solidFill>
                  <a:schemeClr val="tx1">
                    <a:lumMod val="85000"/>
                    <a:lumOff val="15000"/>
                  </a:schemeClr>
                </a:solidFill>
                <a:latin typeface="Arial" pitchFamily="34" charset="0"/>
                <a:cs typeface="Arial" pitchFamily="34" charset="0"/>
              </a:rPr>
              <a:t>STD Case Management </a:t>
            </a:r>
            <a:br>
              <a:rPr lang="en-US" sz="1200" dirty="0">
                <a:solidFill>
                  <a:schemeClr val="tx1">
                    <a:lumMod val="85000"/>
                    <a:lumOff val="15000"/>
                  </a:schemeClr>
                </a:solidFill>
                <a:latin typeface="Arial" pitchFamily="34" charset="0"/>
                <a:cs typeface="Arial" pitchFamily="34" charset="0"/>
              </a:rPr>
            </a:br>
            <a:r>
              <a:rPr lang="en-US" sz="1000" dirty="0">
                <a:solidFill>
                  <a:schemeClr val="tx1">
                    <a:lumMod val="85000"/>
                    <a:lumOff val="15000"/>
                  </a:schemeClr>
                </a:solidFill>
                <a:latin typeface="Arial" pitchFamily="34" charset="0"/>
                <a:cs typeface="Arial" pitchFamily="34" charset="0"/>
              </a:rPr>
              <a:t>RTW support continues</a:t>
            </a:r>
          </a:p>
        </p:txBody>
      </p:sp>
      <p:sp>
        <p:nvSpPr>
          <p:cNvPr id="161" name="Rounded Rectangle 160"/>
          <p:cNvSpPr/>
          <p:nvPr/>
        </p:nvSpPr>
        <p:spPr>
          <a:xfrm>
            <a:off x="5473055" y="2955987"/>
            <a:ext cx="2301665" cy="569913"/>
          </a:xfrm>
          <a:prstGeom prst="roundRect">
            <a:avLst>
              <a:gd name="adj" fmla="val 0"/>
            </a:avLst>
          </a:prstGeom>
          <a:solidFill>
            <a:srgbClr val="54B948"/>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118872" rIns="0" bIns="73152" rtlCol="0" anchor="t" anchorCtr="0"/>
          <a:lstStyle/>
          <a:p>
            <a:pPr algn="ctr"/>
            <a:r>
              <a:rPr lang="en-US" sz="1400" b="1" dirty="0">
                <a:solidFill>
                  <a:schemeClr val="bg1"/>
                </a:solidFill>
                <a:latin typeface="Arial" pitchFamily="34" charset="0"/>
                <a:cs typeface="Arial" pitchFamily="34" charset="0"/>
              </a:rPr>
              <a:t>Transition to </a:t>
            </a:r>
            <a:br>
              <a:rPr lang="en-US" sz="1400" b="1" dirty="0">
                <a:solidFill>
                  <a:schemeClr val="bg1"/>
                </a:solidFill>
                <a:latin typeface="Arial" pitchFamily="34" charset="0"/>
                <a:cs typeface="Arial" pitchFamily="34" charset="0"/>
              </a:rPr>
            </a:br>
            <a:r>
              <a:rPr lang="en-US" sz="1400" b="1" dirty="0">
                <a:solidFill>
                  <a:schemeClr val="bg1"/>
                </a:solidFill>
                <a:latin typeface="Arial" pitchFamily="34" charset="0"/>
                <a:cs typeface="Arial" pitchFamily="34" charset="0"/>
              </a:rPr>
              <a:t>LTD Benefits</a:t>
            </a:r>
            <a:endParaRPr lang="en-US" sz="1200" dirty="0">
              <a:solidFill>
                <a:schemeClr val="tx1">
                  <a:lumMod val="85000"/>
                  <a:lumOff val="15000"/>
                </a:schemeClr>
              </a:solidFill>
              <a:latin typeface="Arial" pitchFamily="34" charset="0"/>
              <a:cs typeface="Arial" pitchFamily="34" charset="0"/>
            </a:endParaRPr>
          </a:p>
        </p:txBody>
      </p:sp>
      <p:sp>
        <p:nvSpPr>
          <p:cNvPr id="162" name="Rounded Rectangle 161"/>
          <p:cNvSpPr/>
          <p:nvPr/>
        </p:nvSpPr>
        <p:spPr>
          <a:xfrm>
            <a:off x="5465248" y="3682704"/>
            <a:ext cx="2301665" cy="302308"/>
          </a:xfrm>
          <a:prstGeom prst="roundRect">
            <a:avLst>
              <a:gd name="adj" fmla="val 0"/>
            </a:avLst>
          </a:prstGeom>
          <a:solidFill>
            <a:srgbClr val="A7D595"/>
          </a:solidFill>
          <a:ln w="12700" cmpd="sng">
            <a:solidFill>
              <a:srgbClr val="54B948"/>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algn="ctr"/>
            <a:r>
              <a:rPr lang="en-US" sz="1200" b="1" dirty="0">
                <a:solidFill>
                  <a:srgbClr val="FFFFFF"/>
                </a:solidFill>
                <a:latin typeface="Arial" pitchFamily="34" charset="0"/>
                <a:cs typeface="Arial" pitchFamily="34" charset="0"/>
              </a:rPr>
              <a:t>Outcome Projected</a:t>
            </a:r>
          </a:p>
        </p:txBody>
      </p:sp>
      <p:sp>
        <p:nvSpPr>
          <p:cNvPr id="163" name="Rounded Rectangle 162"/>
          <p:cNvSpPr/>
          <p:nvPr/>
        </p:nvSpPr>
        <p:spPr>
          <a:xfrm>
            <a:off x="6157681" y="5130165"/>
            <a:ext cx="1904999" cy="485955"/>
          </a:xfrm>
          <a:prstGeom prst="roundRect">
            <a:avLst>
              <a:gd name="adj" fmla="val 0"/>
            </a:avLst>
          </a:prstGeom>
          <a:solidFill>
            <a:srgbClr val="A7D595"/>
          </a:solidFill>
          <a:ln w="12700" cap="sq" cmpd="sng">
            <a:solidFill>
              <a:srgbClr val="54B94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algn="ctr"/>
            <a:r>
              <a:rPr lang="en-US" sz="1200" b="1" dirty="0">
                <a:solidFill>
                  <a:schemeClr val="bg1"/>
                </a:solidFill>
                <a:latin typeface="Arial" pitchFamily="34" charset="0"/>
                <a:cs typeface="Arial" pitchFamily="34" charset="0"/>
              </a:rPr>
              <a:t>Ongoing LTD Case Management</a:t>
            </a:r>
          </a:p>
        </p:txBody>
      </p:sp>
      <p:sp>
        <p:nvSpPr>
          <p:cNvPr id="165" name="Rounded Rectangle 164"/>
          <p:cNvSpPr/>
          <p:nvPr/>
        </p:nvSpPr>
        <p:spPr>
          <a:xfrm>
            <a:off x="5181600" y="4231497"/>
            <a:ext cx="899726" cy="548640"/>
          </a:xfrm>
          <a:prstGeom prst="roundRect">
            <a:avLst>
              <a:gd name="adj" fmla="val 0"/>
            </a:avLst>
          </a:prstGeom>
          <a:solidFill>
            <a:srgbClr val="0093D1">
              <a:alpha val="70000"/>
            </a:srgbClr>
          </a:solidFill>
          <a:ln w="12700" cmpd="sng">
            <a:solidFill>
              <a:srgbClr val="0093D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tIns="45720" bIns="91440" rtlCol="0" anchor="ctr" anchorCtr="0"/>
          <a:lstStyle/>
          <a:p>
            <a:pPr algn="ctr"/>
            <a:r>
              <a:rPr lang="en-US" sz="1200" b="1" dirty="0">
                <a:solidFill>
                  <a:schemeClr val="bg1"/>
                </a:solidFill>
                <a:latin typeface="Arial" pitchFamily="34" charset="0"/>
                <a:cs typeface="Arial" pitchFamily="34" charset="0"/>
              </a:rPr>
              <a:t>RTW Expected</a:t>
            </a:r>
          </a:p>
        </p:txBody>
      </p:sp>
      <p:sp>
        <p:nvSpPr>
          <p:cNvPr id="166" name="Rounded Rectangle 165"/>
          <p:cNvSpPr/>
          <p:nvPr/>
        </p:nvSpPr>
        <p:spPr>
          <a:xfrm>
            <a:off x="6166216" y="4231496"/>
            <a:ext cx="899726" cy="698823"/>
          </a:xfrm>
          <a:prstGeom prst="roundRect">
            <a:avLst>
              <a:gd name="adj" fmla="val 0"/>
            </a:avLst>
          </a:prstGeom>
          <a:solidFill>
            <a:schemeClr val="bg1"/>
          </a:solidFill>
          <a:ln w="12700" cmpd="sng">
            <a:solidFill>
              <a:srgbClr val="54B948"/>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45720" rIns="0" bIns="64008" rtlCol="0" anchor="t" anchorCtr="0"/>
          <a:lstStyle/>
          <a:p>
            <a:pPr algn="ctr"/>
            <a:r>
              <a:rPr lang="en-US" sz="1200" dirty="0">
                <a:solidFill>
                  <a:schemeClr val="tx1"/>
                </a:solidFill>
                <a:latin typeface="Arial" pitchFamily="34" charset="0"/>
                <a:cs typeface="Arial" pitchFamily="34" charset="0"/>
              </a:rPr>
              <a:t>RTW With</a:t>
            </a:r>
            <a:br>
              <a:rPr lang="en-US" sz="1200" dirty="0">
                <a:solidFill>
                  <a:schemeClr val="tx1"/>
                </a:solidFill>
                <a:latin typeface="Arial" pitchFamily="34" charset="0"/>
                <a:cs typeface="Arial" pitchFamily="34" charset="0"/>
              </a:rPr>
            </a:br>
            <a:r>
              <a:rPr lang="en-US" sz="1200" dirty="0">
                <a:solidFill>
                  <a:schemeClr val="tx1"/>
                </a:solidFill>
                <a:latin typeface="Arial" pitchFamily="34" charset="0"/>
                <a:cs typeface="Arial" pitchFamily="34" charset="0"/>
              </a:rPr>
              <a:t>Assistance</a:t>
            </a:r>
          </a:p>
        </p:txBody>
      </p:sp>
      <p:sp>
        <p:nvSpPr>
          <p:cNvPr id="167" name="Rounded Rectangle 166"/>
          <p:cNvSpPr/>
          <p:nvPr/>
        </p:nvSpPr>
        <p:spPr>
          <a:xfrm>
            <a:off x="7156633" y="4231496"/>
            <a:ext cx="899726" cy="698823"/>
          </a:xfrm>
          <a:prstGeom prst="roundRect">
            <a:avLst>
              <a:gd name="adj" fmla="val 0"/>
            </a:avLst>
          </a:prstGeom>
          <a:solidFill>
            <a:schemeClr val="bg1"/>
          </a:solidFill>
          <a:ln w="12700" cmpd="sng">
            <a:solidFill>
              <a:srgbClr val="54B948"/>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t" anchorCtr="0"/>
          <a:lstStyle/>
          <a:p>
            <a:pPr algn="ctr">
              <a:lnSpc>
                <a:spcPct val="90000"/>
              </a:lnSpc>
            </a:pPr>
            <a:r>
              <a:rPr lang="en-US" sz="1200" dirty="0">
                <a:solidFill>
                  <a:srgbClr val="000000"/>
                </a:solidFill>
                <a:latin typeface="Arial" pitchFamily="34" charset="0"/>
                <a:cs typeface="Arial" pitchFamily="34" charset="0"/>
              </a:rPr>
              <a:t>Recovery Not Expected</a:t>
            </a:r>
          </a:p>
        </p:txBody>
      </p:sp>
      <p:sp>
        <p:nvSpPr>
          <p:cNvPr id="38" name="Rounded Rectangle 37"/>
          <p:cNvSpPr/>
          <p:nvPr/>
        </p:nvSpPr>
        <p:spPr>
          <a:xfrm>
            <a:off x="679813" y="1610148"/>
            <a:ext cx="1157317" cy="718032"/>
          </a:xfrm>
          <a:prstGeom prst="roundRect">
            <a:avLst>
              <a:gd name="adj" fmla="val 0"/>
            </a:avLst>
          </a:prstGeom>
          <a:solidFill>
            <a:srgbClr val="0093D1"/>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dirty="0">
                <a:solidFill>
                  <a:schemeClr val="bg1"/>
                </a:solidFill>
                <a:latin typeface="Arial" pitchFamily="34" charset="0"/>
                <a:cs typeface="Arial" pitchFamily="34" charset="0"/>
              </a:rPr>
              <a:t>Intake</a:t>
            </a:r>
          </a:p>
        </p:txBody>
      </p:sp>
      <p:sp>
        <p:nvSpPr>
          <p:cNvPr id="44" name="Rounded Rectangle 43"/>
          <p:cNvSpPr/>
          <p:nvPr/>
        </p:nvSpPr>
        <p:spPr>
          <a:xfrm>
            <a:off x="2209800" y="1621488"/>
            <a:ext cx="2514599" cy="718032"/>
          </a:xfrm>
          <a:prstGeom prst="roundRect">
            <a:avLst>
              <a:gd name="adj" fmla="val 0"/>
            </a:avLst>
          </a:prstGeom>
          <a:solidFill>
            <a:srgbClr val="0093D1"/>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dirty="0">
                <a:solidFill>
                  <a:schemeClr val="bg1"/>
                </a:solidFill>
                <a:latin typeface="Arial" pitchFamily="34" charset="0"/>
                <a:cs typeface="Arial" pitchFamily="34" charset="0"/>
              </a:rPr>
              <a:t>Leave &amp; STD Concurrent</a:t>
            </a:r>
          </a:p>
        </p:txBody>
      </p:sp>
      <p:sp>
        <p:nvSpPr>
          <p:cNvPr id="29" name="Rounded Rectangle 28"/>
          <p:cNvSpPr/>
          <p:nvPr/>
        </p:nvSpPr>
        <p:spPr>
          <a:xfrm>
            <a:off x="670406" y="5539920"/>
            <a:ext cx="1310794" cy="476054"/>
          </a:xfrm>
          <a:prstGeom prst="roundRect">
            <a:avLst>
              <a:gd name="adj" fmla="val 0"/>
            </a:avLst>
          </a:prstGeom>
          <a:solidFill>
            <a:srgbClr val="0093D1">
              <a:alpha val="70000"/>
            </a:srgbClr>
          </a:solidFill>
          <a:ln w="12700" cap="sq" cmpd="sng">
            <a:solidFill>
              <a:srgbClr val="0093D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algn="ctr"/>
            <a:r>
              <a:rPr lang="en-US" sz="1200" b="1" dirty="0">
                <a:solidFill>
                  <a:srgbClr val="FFFFFF"/>
                </a:solidFill>
                <a:latin typeface="Arial" pitchFamily="34" charset="0"/>
                <a:cs typeface="Arial" pitchFamily="34" charset="0"/>
              </a:rPr>
              <a:t>Return to Work During STD</a:t>
            </a:r>
          </a:p>
        </p:txBody>
      </p:sp>
      <p:grpSp>
        <p:nvGrpSpPr>
          <p:cNvPr id="37" name="Group 36"/>
          <p:cNvGrpSpPr/>
          <p:nvPr/>
        </p:nvGrpSpPr>
        <p:grpSpPr>
          <a:xfrm>
            <a:off x="1069049" y="1450274"/>
            <a:ext cx="342900" cy="323465"/>
            <a:chOff x="991374" y="1733490"/>
            <a:chExt cx="457200" cy="431286"/>
          </a:xfrm>
        </p:grpSpPr>
        <p:sp>
          <p:nvSpPr>
            <p:cNvPr id="39" name="Oval 38"/>
            <p:cNvSpPr/>
            <p:nvPr/>
          </p:nvSpPr>
          <p:spPr>
            <a:xfrm>
              <a:off x="1014566" y="1738730"/>
              <a:ext cx="426048" cy="426046"/>
            </a:xfrm>
            <a:prstGeom prst="ellipse">
              <a:avLst/>
            </a:prstGeom>
            <a:solidFill>
              <a:schemeClr val="bg1"/>
            </a:solidFill>
            <a:ln w="38100" cmpd="sng">
              <a:solidFill>
                <a:srgbClr val="0093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4B948"/>
                </a:solidFill>
              </a:endParaRPr>
            </a:p>
          </p:txBody>
        </p:sp>
        <p:sp>
          <p:nvSpPr>
            <p:cNvPr id="40" name="TextBox 39"/>
            <p:cNvSpPr txBox="1"/>
            <p:nvPr/>
          </p:nvSpPr>
          <p:spPr>
            <a:xfrm>
              <a:off x="991374" y="1733490"/>
              <a:ext cx="457200" cy="430886"/>
            </a:xfrm>
            <a:prstGeom prst="rect">
              <a:avLst/>
            </a:prstGeom>
            <a:noFill/>
            <a:ln w="38100">
              <a:noFill/>
            </a:ln>
          </p:spPr>
          <p:txBody>
            <a:bodyPr wrap="square" rtlCol="0">
              <a:spAutoFit/>
            </a:bodyPr>
            <a:lstStyle/>
            <a:p>
              <a:pPr algn="ctr"/>
              <a:r>
                <a:rPr lang="en-US" sz="1500" dirty="0">
                  <a:solidFill>
                    <a:srgbClr val="0093D1"/>
                  </a:solidFill>
                </a:rPr>
                <a:t>1</a:t>
              </a:r>
            </a:p>
          </p:txBody>
        </p:sp>
      </p:grpSp>
      <p:grpSp>
        <p:nvGrpSpPr>
          <p:cNvPr id="41" name="Group 40"/>
          <p:cNvGrpSpPr/>
          <p:nvPr/>
        </p:nvGrpSpPr>
        <p:grpSpPr>
          <a:xfrm>
            <a:off x="3276600" y="1447352"/>
            <a:ext cx="342900" cy="323465"/>
            <a:chOff x="991374" y="1733490"/>
            <a:chExt cx="457200" cy="431286"/>
          </a:xfrm>
        </p:grpSpPr>
        <p:sp>
          <p:nvSpPr>
            <p:cNvPr id="43" name="Oval 42"/>
            <p:cNvSpPr/>
            <p:nvPr/>
          </p:nvSpPr>
          <p:spPr>
            <a:xfrm>
              <a:off x="1014566" y="1738730"/>
              <a:ext cx="426048" cy="426046"/>
            </a:xfrm>
            <a:prstGeom prst="ellipse">
              <a:avLst/>
            </a:prstGeom>
            <a:solidFill>
              <a:schemeClr val="bg1"/>
            </a:solidFill>
            <a:ln w="38100" cmpd="sng">
              <a:solidFill>
                <a:srgbClr val="0093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4B948"/>
                </a:solidFill>
              </a:endParaRPr>
            </a:p>
          </p:txBody>
        </p:sp>
        <p:sp>
          <p:nvSpPr>
            <p:cNvPr id="45" name="TextBox 44"/>
            <p:cNvSpPr txBox="1"/>
            <p:nvPr/>
          </p:nvSpPr>
          <p:spPr>
            <a:xfrm>
              <a:off x="991374" y="1733490"/>
              <a:ext cx="457200" cy="430886"/>
            </a:xfrm>
            <a:prstGeom prst="rect">
              <a:avLst/>
            </a:prstGeom>
            <a:noFill/>
            <a:ln w="38100">
              <a:noFill/>
            </a:ln>
          </p:spPr>
          <p:txBody>
            <a:bodyPr wrap="square" rtlCol="0">
              <a:spAutoFit/>
            </a:bodyPr>
            <a:lstStyle/>
            <a:p>
              <a:pPr algn="ctr"/>
              <a:r>
                <a:rPr lang="en-US" sz="1500" dirty="0">
                  <a:solidFill>
                    <a:srgbClr val="0093D1"/>
                  </a:solidFill>
                </a:rPr>
                <a:t>2</a:t>
              </a:r>
            </a:p>
          </p:txBody>
        </p:sp>
      </p:grpSp>
      <p:sp>
        <p:nvSpPr>
          <p:cNvPr id="52" name="Right Triangle 51"/>
          <p:cNvSpPr/>
          <p:nvPr/>
        </p:nvSpPr>
        <p:spPr>
          <a:xfrm rot="13500000" flipH="1" flipV="1">
            <a:off x="2066860" y="5669186"/>
            <a:ext cx="210904" cy="210904"/>
          </a:xfrm>
          <a:prstGeom prst="rtTriangle">
            <a:avLst/>
          </a:prstGeom>
          <a:solidFill>
            <a:srgbClr val="0093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5" name="Group 34"/>
          <p:cNvGrpSpPr/>
          <p:nvPr/>
        </p:nvGrpSpPr>
        <p:grpSpPr>
          <a:xfrm>
            <a:off x="6454295" y="2780427"/>
            <a:ext cx="342900" cy="323465"/>
            <a:chOff x="6530494" y="2249316"/>
            <a:chExt cx="342900" cy="323465"/>
          </a:xfrm>
        </p:grpSpPr>
        <p:sp>
          <p:nvSpPr>
            <p:cNvPr id="58" name="Oval 57"/>
            <p:cNvSpPr/>
            <p:nvPr/>
          </p:nvSpPr>
          <p:spPr>
            <a:xfrm>
              <a:off x="6540027" y="2253246"/>
              <a:ext cx="319536" cy="319535"/>
            </a:xfrm>
            <a:prstGeom prst="ellipse">
              <a:avLst/>
            </a:prstGeom>
            <a:solidFill>
              <a:schemeClr val="bg1"/>
            </a:solidFill>
            <a:ln w="38100" cmpd="sng">
              <a:solidFill>
                <a:srgbClr val="54B94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4B948"/>
                </a:solidFill>
              </a:endParaRPr>
            </a:p>
          </p:txBody>
        </p:sp>
        <p:sp>
          <p:nvSpPr>
            <p:cNvPr id="59" name="TextBox 58"/>
            <p:cNvSpPr txBox="1"/>
            <p:nvPr/>
          </p:nvSpPr>
          <p:spPr>
            <a:xfrm>
              <a:off x="6530494" y="2249316"/>
              <a:ext cx="342900" cy="323165"/>
            </a:xfrm>
            <a:prstGeom prst="rect">
              <a:avLst/>
            </a:prstGeom>
            <a:noFill/>
            <a:ln w="38100">
              <a:noFill/>
            </a:ln>
          </p:spPr>
          <p:txBody>
            <a:bodyPr wrap="square" rtlCol="0">
              <a:spAutoFit/>
            </a:bodyPr>
            <a:lstStyle/>
            <a:p>
              <a:pPr algn="ctr"/>
              <a:r>
                <a:rPr lang="en-US" sz="1500" dirty="0">
                  <a:solidFill>
                    <a:srgbClr val="54B948"/>
                  </a:solidFill>
                </a:rPr>
                <a:t>4</a:t>
              </a:r>
            </a:p>
          </p:txBody>
        </p:sp>
      </p:grpSp>
      <p:cxnSp>
        <p:nvCxnSpPr>
          <p:cNvPr id="16" name="Straight Connector 15"/>
          <p:cNvCxnSpPr/>
          <p:nvPr/>
        </p:nvCxnSpPr>
        <p:spPr>
          <a:xfrm>
            <a:off x="4930320" y="1966217"/>
            <a:ext cx="0" cy="4259503"/>
          </a:xfrm>
          <a:prstGeom prst="line">
            <a:avLst/>
          </a:prstGeom>
          <a:ln w="57150" cmpd="sng">
            <a:solidFill>
              <a:srgbClr val="B5B4B3"/>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3450433" y="6194880"/>
            <a:ext cx="1478543" cy="0"/>
          </a:xfrm>
          <a:prstGeom prst="line">
            <a:avLst/>
          </a:prstGeom>
          <a:ln w="57150" cmpd="sng">
            <a:solidFill>
              <a:srgbClr val="B5B4B3"/>
            </a:solidFill>
          </a:ln>
          <a:effectLst/>
        </p:spPr>
        <p:style>
          <a:lnRef idx="2">
            <a:schemeClr val="accent1"/>
          </a:lnRef>
          <a:fillRef idx="0">
            <a:schemeClr val="accent1"/>
          </a:fillRef>
          <a:effectRef idx="1">
            <a:schemeClr val="accent1"/>
          </a:effectRef>
          <a:fontRef idx="minor">
            <a:schemeClr val="tx1"/>
          </a:fontRef>
        </p:style>
      </p:cxnSp>
      <p:sp>
        <p:nvSpPr>
          <p:cNvPr id="89" name="Right Triangle 88"/>
          <p:cNvSpPr/>
          <p:nvPr/>
        </p:nvSpPr>
        <p:spPr>
          <a:xfrm rot="8100000" flipH="1" flipV="1">
            <a:off x="5522384" y="3905159"/>
            <a:ext cx="210904" cy="210904"/>
          </a:xfrm>
          <a:prstGeom prst="rtTriangle">
            <a:avLst/>
          </a:prstGeom>
          <a:solidFill>
            <a:srgbClr val="0093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7" name="Right Triangle 96"/>
          <p:cNvSpPr/>
          <p:nvPr/>
        </p:nvSpPr>
        <p:spPr>
          <a:xfrm rot="8100000" flipH="1" flipV="1">
            <a:off x="6520681" y="4850816"/>
            <a:ext cx="210904" cy="210904"/>
          </a:xfrm>
          <a:prstGeom prst="rtTriangle">
            <a:avLst/>
          </a:prstGeom>
          <a:solidFill>
            <a:srgbClr val="54B9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8" name="Right Triangle 97"/>
          <p:cNvSpPr/>
          <p:nvPr/>
        </p:nvSpPr>
        <p:spPr>
          <a:xfrm rot="8100000" flipH="1" flipV="1">
            <a:off x="7490499" y="4850816"/>
            <a:ext cx="210904" cy="210904"/>
          </a:xfrm>
          <a:prstGeom prst="rtTriangle">
            <a:avLst/>
          </a:prstGeom>
          <a:solidFill>
            <a:srgbClr val="54B9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TextBox 55"/>
          <p:cNvSpPr txBox="1"/>
          <p:nvPr/>
        </p:nvSpPr>
        <p:spPr>
          <a:xfrm>
            <a:off x="5533496" y="6070852"/>
            <a:ext cx="1913321" cy="230832"/>
          </a:xfrm>
          <a:prstGeom prst="rect">
            <a:avLst/>
          </a:prstGeom>
          <a:noFill/>
        </p:spPr>
        <p:txBody>
          <a:bodyPr wrap="square" rtlCol="0">
            <a:spAutoFit/>
          </a:bodyPr>
          <a:lstStyle/>
          <a:p>
            <a:r>
              <a:rPr lang="en-US" sz="900" dirty="0">
                <a:solidFill>
                  <a:srgbClr val="000000"/>
                </a:solidFill>
              </a:rPr>
              <a:t>= Clinical touchpoint as needed</a:t>
            </a:r>
          </a:p>
        </p:txBody>
      </p:sp>
      <p:sp>
        <p:nvSpPr>
          <p:cNvPr id="57" name="TextBox 56"/>
          <p:cNvSpPr txBox="1"/>
          <p:nvPr/>
        </p:nvSpPr>
        <p:spPr>
          <a:xfrm>
            <a:off x="5530818" y="6352983"/>
            <a:ext cx="2215722" cy="230832"/>
          </a:xfrm>
          <a:prstGeom prst="rect">
            <a:avLst/>
          </a:prstGeom>
          <a:noFill/>
        </p:spPr>
        <p:txBody>
          <a:bodyPr wrap="square" rtlCol="0">
            <a:spAutoFit/>
          </a:bodyPr>
          <a:lstStyle/>
          <a:p>
            <a:r>
              <a:rPr lang="en-US" sz="900" dirty="0"/>
              <a:t>= Workplace Possibilities touchpoint</a:t>
            </a:r>
          </a:p>
        </p:txBody>
      </p:sp>
      <p:pic>
        <p:nvPicPr>
          <p:cNvPr id="60" name="Picture 59" descr="_Touchpoint_Icons.ai"/>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90377" y="6344613"/>
            <a:ext cx="295656" cy="295656"/>
          </a:xfrm>
          <a:prstGeom prst="rect">
            <a:avLst/>
          </a:prstGeom>
        </p:spPr>
      </p:pic>
      <p:pic>
        <p:nvPicPr>
          <p:cNvPr id="61" name="Picture 60" descr="_Touchpoint_Icons.ai"/>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90377" y="6039300"/>
            <a:ext cx="300735" cy="300735"/>
          </a:xfrm>
          <a:prstGeom prst="rect">
            <a:avLst/>
          </a:prstGeom>
        </p:spPr>
      </p:pic>
      <p:pic>
        <p:nvPicPr>
          <p:cNvPr id="62" name="Picture 61" descr="_Touchpoint_Icons.ai"/>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00832" y="4641094"/>
            <a:ext cx="236728" cy="236728"/>
          </a:xfrm>
          <a:prstGeom prst="rect">
            <a:avLst/>
          </a:prstGeom>
        </p:spPr>
      </p:pic>
      <p:pic>
        <p:nvPicPr>
          <p:cNvPr id="64" name="Picture 63" descr="_Touchpoint_Icons.ai"/>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13112" y="4648200"/>
            <a:ext cx="236728" cy="236728"/>
          </a:xfrm>
          <a:prstGeom prst="rect">
            <a:avLst/>
          </a:prstGeom>
        </p:spPr>
      </p:pic>
      <p:pic>
        <p:nvPicPr>
          <p:cNvPr id="68" name="Picture 67" descr="_Touchpoint_Icons.ai"/>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95080" y="5356680"/>
            <a:ext cx="236728" cy="236728"/>
          </a:xfrm>
          <a:prstGeom prst="rect">
            <a:avLst/>
          </a:prstGeom>
        </p:spPr>
      </p:pic>
      <p:pic>
        <p:nvPicPr>
          <p:cNvPr id="69" name="Picture 68" descr="_Touchpoint_Icons.ai"/>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01620" y="3253920"/>
            <a:ext cx="236728" cy="236728"/>
          </a:xfrm>
          <a:prstGeom prst="rect">
            <a:avLst/>
          </a:prstGeom>
        </p:spPr>
      </p:pic>
      <p:pic>
        <p:nvPicPr>
          <p:cNvPr id="71" name="Picture 70" descr="_Touchpoint_Icons.ai"/>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01620" y="2074536"/>
            <a:ext cx="236728" cy="236728"/>
          </a:xfrm>
          <a:prstGeom prst="rect">
            <a:avLst/>
          </a:prstGeom>
        </p:spPr>
      </p:pic>
      <p:pic>
        <p:nvPicPr>
          <p:cNvPr id="72" name="Picture 71" descr="_Touchpoint_Icons.ai"/>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19600" y="4521456"/>
            <a:ext cx="236728" cy="236728"/>
          </a:xfrm>
          <a:prstGeom prst="rect">
            <a:avLst/>
          </a:prstGeom>
        </p:spPr>
      </p:pic>
      <p:pic>
        <p:nvPicPr>
          <p:cNvPr id="73" name="Picture 72" descr="_Touchpoint_Icons.ai"/>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21089" y="5758872"/>
            <a:ext cx="236728" cy="236728"/>
          </a:xfrm>
          <a:prstGeom prst="rect">
            <a:avLst/>
          </a:prstGeom>
        </p:spPr>
      </p:pic>
      <p:pic>
        <p:nvPicPr>
          <p:cNvPr id="74" name="Picture 73" descr="_Touchpoint_Icons.ai"/>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10500" y="5749020"/>
            <a:ext cx="236728" cy="236728"/>
          </a:xfrm>
          <a:prstGeom prst="rect">
            <a:avLst/>
          </a:prstGeom>
        </p:spPr>
      </p:pic>
      <p:sp>
        <p:nvSpPr>
          <p:cNvPr id="79" name="Right Triangle 78"/>
          <p:cNvSpPr/>
          <p:nvPr/>
        </p:nvSpPr>
        <p:spPr>
          <a:xfrm rot="8100000" flipH="1" flipV="1">
            <a:off x="6520680" y="3904992"/>
            <a:ext cx="210904" cy="210904"/>
          </a:xfrm>
          <a:prstGeom prst="rtTriangle">
            <a:avLst/>
          </a:prstGeom>
          <a:solidFill>
            <a:srgbClr val="54B9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Right Triangle 79"/>
          <p:cNvSpPr/>
          <p:nvPr/>
        </p:nvSpPr>
        <p:spPr>
          <a:xfrm rot="8100000" flipH="1" flipV="1">
            <a:off x="7490498" y="3904992"/>
            <a:ext cx="210904" cy="210904"/>
          </a:xfrm>
          <a:prstGeom prst="rtTriangle">
            <a:avLst/>
          </a:prstGeom>
          <a:solidFill>
            <a:srgbClr val="54B9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5" name="Picture 64" descr="_Touchpoint_Icons.ai"/>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79104" y="2074776"/>
            <a:ext cx="236728" cy="236728"/>
          </a:xfrm>
          <a:prstGeom prst="rect">
            <a:avLst/>
          </a:prstGeom>
        </p:spPr>
      </p:pic>
    </p:spTree>
    <p:extLst>
      <p:ext uri="{BB962C8B-B14F-4D97-AF65-F5344CB8AC3E}">
        <p14:creationId xmlns:p14="http://schemas.microsoft.com/office/powerpoint/2010/main" val="3872806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ounded Rectangle 83"/>
          <p:cNvSpPr/>
          <p:nvPr/>
        </p:nvSpPr>
        <p:spPr>
          <a:xfrm>
            <a:off x="685800" y="2602569"/>
            <a:ext cx="1811950" cy="1193488"/>
          </a:xfrm>
          <a:prstGeom prst="roundRect">
            <a:avLst>
              <a:gd name="adj" fmla="val 0"/>
            </a:avLst>
          </a:prstGeom>
          <a:solidFill>
            <a:schemeClr val="bg1"/>
          </a:solidFill>
          <a:ln w="19050" cap="sq" cmpd="sng">
            <a:solidFill>
              <a:srgbClr val="0093D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algn="ctr"/>
            <a:endParaRPr lang="en-US" sz="1200" b="1" dirty="0">
              <a:solidFill>
                <a:srgbClr val="FFFFFF"/>
              </a:solidFill>
              <a:latin typeface="Arial" pitchFamily="34" charset="0"/>
              <a:cs typeface="Arial" pitchFamily="34" charset="0"/>
            </a:endParaRPr>
          </a:p>
        </p:txBody>
      </p:sp>
      <p:sp>
        <p:nvSpPr>
          <p:cNvPr id="33" name="Rounded Rectangle 32"/>
          <p:cNvSpPr/>
          <p:nvPr/>
        </p:nvSpPr>
        <p:spPr>
          <a:xfrm>
            <a:off x="2736943" y="2602369"/>
            <a:ext cx="1811950" cy="1183593"/>
          </a:xfrm>
          <a:prstGeom prst="roundRect">
            <a:avLst>
              <a:gd name="adj" fmla="val 0"/>
            </a:avLst>
          </a:prstGeom>
          <a:solidFill>
            <a:schemeClr val="bg1"/>
          </a:solidFill>
          <a:ln w="19050" cap="sq" cmpd="sng">
            <a:solidFill>
              <a:srgbClr val="0093D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algn="ctr"/>
            <a:endParaRPr lang="en-US" sz="1200" b="1" dirty="0">
              <a:solidFill>
                <a:srgbClr val="FFFFFF"/>
              </a:solidFill>
              <a:latin typeface="Arial" pitchFamily="34" charset="0"/>
              <a:cs typeface="Arial" pitchFamily="34" charset="0"/>
            </a:endParaRPr>
          </a:p>
        </p:txBody>
      </p:sp>
      <p:sp>
        <p:nvSpPr>
          <p:cNvPr id="38" name="Rounded Rectangle 37"/>
          <p:cNvSpPr/>
          <p:nvPr/>
        </p:nvSpPr>
        <p:spPr>
          <a:xfrm>
            <a:off x="4765406" y="2604756"/>
            <a:ext cx="1811950" cy="1197526"/>
          </a:xfrm>
          <a:prstGeom prst="roundRect">
            <a:avLst>
              <a:gd name="adj" fmla="val 0"/>
            </a:avLst>
          </a:prstGeom>
          <a:solidFill>
            <a:schemeClr val="bg1"/>
          </a:solidFill>
          <a:ln w="19050" cap="sq" cmpd="sng">
            <a:solidFill>
              <a:srgbClr val="0093D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algn="ctr"/>
            <a:endParaRPr lang="en-US" sz="1200" b="1" dirty="0">
              <a:solidFill>
                <a:srgbClr val="FFFFFF"/>
              </a:solidFill>
              <a:latin typeface="Arial" pitchFamily="34" charset="0"/>
              <a:cs typeface="Arial" pitchFamily="34" charset="0"/>
            </a:endParaRPr>
          </a:p>
        </p:txBody>
      </p:sp>
      <p:sp>
        <p:nvSpPr>
          <p:cNvPr id="47" name="Rounded Rectangle 46"/>
          <p:cNvSpPr/>
          <p:nvPr/>
        </p:nvSpPr>
        <p:spPr>
          <a:xfrm>
            <a:off x="6790490" y="2603955"/>
            <a:ext cx="1811950" cy="1183593"/>
          </a:xfrm>
          <a:prstGeom prst="roundRect">
            <a:avLst>
              <a:gd name="adj" fmla="val 0"/>
            </a:avLst>
          </a:prstGeom>
          <a:solidFill>
            <a:schemeClr val="bg1"/>
          </a:solidFill>
          <a:ln w="19050" cap="sq" cmpd="sng">
            <a:solidFill>
              <a:srgbClr val="0093D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algn="ctr"/>
            <a:endParaRPr lang="en-US" sz="1200" b="1" dirty="0">
              <a:solidFill>
                <a:srgbClr val="FFFFFF"/>
              </a:solidFill>
              <a:latin typeface="Arial" pitchFamily="34" charset="0"/>
              <a:cs typeface="Arial" pitchFamily="34" charset="0"/>
            </a:endParaRPr>
          </a:p>
        </p:txBody>
      </p:sp>
      <p:sp>
        <p:nvSpPr>
          <p:cNvPr id="30" name="Rounded Rectangle 29"/>
          <p:cNvSpPr/>
          <p:nvPr/>
        </p:nvSpPr>
        <p:spPr>
          <a:xfrm>
            <a:off x="685800" y="1968518"/>
            <a:ext cx="1801368" cy="598244"/>
          </a:xfrm>
          <a:prstGeom prst="roundRect">
            <a:avLst>
              <a:gd name="adj" fmla="val 0"/>
            </a:avLst>
          </a:prstGeom>
          <a:solidFill>
            <a:srgbClr val="0093D1"/>
          </a:solidFill>
          <a:ln w="12700" cmpd="sng">
            <a:solidFill>
              <a:srgbClr val="0093D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182880" rIns="0" bIns="0" rtlCol="0" anchor="t" anchorCtr="0"/>
          <a:lstStyle/>
          <a:p>
            <a:pPr algn="ctr">
              <a:spcBef>
                <a:spcPts val="0"/>
              </a:spcBef>
            </a:pPr>
            <a:r>
              <a:rPr lang="en-US" sz="1400" b="1" dirty="0">
                <a:solidFill>
                  <a:schemeClr val="bg1"/>
                </a:solidFill>
                <a:latin typeface="Arial" pitchFamily="34" charset="0"/>
                <a:cs typeface="Arial" pitchFamily="34" charset="0"/>
              </a:rPr>
              <a:t>Intake</a:t>
            </a:r>
          </a:p>
          <a:p>
            <a:pPr algn="ctr">
              <a:spcBef>
                <a:spcPts val="0"/>
              </a:spcBef>
            </a:pPr>
            <a:br>
              <a:rPr lang="en-US" sz="1200" dirty="0">
                <a:solidFill>
                  <a:srgbClr val="000000"/>
                </a:solidFill>
                <a:latin typeface="Arial" panose="020B0604020202020204" pitchFamily="34" charset="0"/>
                <a:cs typeface="Arial" panose="020B0604020202020204" pitchFamily="34" charset="0"/>
              </a:rPr>
            </a:br>
            <a:endParaRPr lang="en-US" sz="1400" b="1" dirty="0">
              <a:solidFill>
                <a:schemeClr val="bg1"/>
              </a:solidFill>
              <a:latin typeface="Arial" pitchFamily="34" charset="0"/>
              <a:cs typeface="Arial" pitchFamily="34" charset="0"/>
            </a:endParaRPr>
          </a:p>
        </p:txBody>
      </p:sp>
      <p:sp>
        <p:nvSpPr>
          <p:cNvPr id="61" name="Rounded Rectangle 60"/>
          <p:cNvSpPr/>
          <p:nvPr/>
        </p:nvSpPr>
        <p:spPr>
          <a:xfrm>
            <a:off x="6795289" y="1977562"/>
            <a:ext cx="1801368" cy="589199"/>
          </a:xfrm>
          <a:prstGeom prst="roundRect">
            <a:avLst>
              <a:gd name="adj" fmla="val 0"/>
            </a:avLst>
          </a:prstGeom>
          <a:solidFill>
            <a:srgbClr val="0093D1"/>
          </a:solidFill>
          <a:ln w="12700" cmpd="sng">
            <a:solidFill>
              <a:srgbClr val="0093D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182880" rIns="0" bIns="0" rtlCol="0" anchor="t" anchorCtr="0"/>
          <a:lstStyle/>
          <a:p>
            <a:pPr algn="ctr">
              <a:spcBef>
                <a:spcPts val="0"/>
              </a:spcBef>
            </a:pPr>
            <a:r>
              <a:rPr lang="en-US" sz="1400" b="1" dirty="0">
                <a:solidFill>
                  <a:schemeClr val="bg1"/>
                </a:solidFill>
                <a:latin typeface="Arial" pitchFamily="34" charset="0"/>
                <a:cs typeface="Arial" pitchFamily="34" charset="0"/>
              </a:rPr>
              <a:t>Robust Reporting</a:t>
            </a:r>
          </a:p>
        </p:txBody>
      </p:sp>
      <p:sp>
        <p:nvSpPr>
          <p:cNvPr id="4" name="Slide Number Placeholder 3"/>
          <p:cNvSpPr>
            <a:spLocks noGrp="1"/>
          </p:cNvSpPr>
          <p:nvPr>
            <p:ph type="sldNum" sz="quarter" idx="10"/>
          </p:nvPr>
        </p:nvSpPr>
        <p:spPr/>
        <p:txBody>
          <a:bodyPr/>
          <a:lstStyle/>
          <a:p>
            <a:pPr>
              <a:defRPr/>
            </a:pPr>
            <a:fld id="{FAB721C6-B02D-8045-8C83-F3873172C969}" type="slidenum">
              <a:rPr lang="en-US" smtClean="0"/>
              <a:pPr>
                <a:defRPr/>
              </a:pPr>
              <a:t>15</a:t>
            </a:fld>
            <a:endParaRPr lang="en-US" dirty="0"/>
          </a:p>
        </p:txBody>
      </p:sp>
      <p:sp>
        <p:nvSpPr>
          <p:cNvPr id="54" name="Title 2"/>
          <p:cNvSpPr txBox="1">
            <a:spLocks/>
          </p:cNvSpPr>
          <p:nvPr/>
        </p:nvSpPr>
        <p:spPr>
          <a:xfrm>
            <a:off x="685800" y="533085"/>
            <a:ext cx="8686800" cy="609600"/>
          </a:xfrm>
          <a:prstGeom prst="rect">
            <a:avLst/>
          </a:prstGeom>
        </p:spPr>
        <p:txBody>
          <a:bodyPr lIns="0" tIns="27432" rIns="0" bIns="27432">
            <a:noAutofit/>
          </a:bodyPr>
          <a:lstStyle>
            <a:lvl1pPr algn="l" rtl="0" eaLnBrk="1" fontAlgn="base" hangingPunct="1">
              <a:spcBef>
                <a:spcPct val="0"/>
              </a:spcBef>
              <a:spcAft>
                <a:spcPct val="0"/>
              </a:spcAft>
              <a:defRPr sz="3000" b="0" i="0" kern="1200">
                <a:solidFill>
                  <a:schemeClr val="tx2"/>
                </a:solidFill>
                <a:latin typeface="Arial"/>
                <a:ea typeface="ＭＳ Ｐゴシック" charset="0"/>
                <a:cs typeface="Arial"/>
              </a:defRPr>
            </a:lvl1pPr>
            <a:lvl2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a:lstStyle>
          <a:p>
            <a:r>
              <a:rPr lang="en-US" sz="2800" dirty="0"/>
              <a:t>Our Leave-Only Process</a:t>
            </a:r>
            <a:br>
              <a:rPr lang="en-US" dirty="0"/>
            </a:br>
            <a:endParaRPr lang="en-US" sz="2000" dirty="0">
              <a:solidFill>
                <a:srgbClr val="004EA8"/>
              </a:solidFill>
            </a:endParaRPr>
          </a:p>
        </p:txBody>
      </p:sp>
      <p:sp>
        <p:nvSpPr>
          <p:cNvPr id="32" name="Rounded Rectangle 31"/>
          <p:cNvSpPr/>
          <p:nvPr/>
        </p:nvSpPr>
        <p:spPr>
          <a:xfrm>
            <a:off x="2756840" y="4267199"/>
            <a:ext cx="1779568" cy="1600201"/>
          </a:xfrm>
          <a:prstGeom prst="roundRect">
            <a:avLst>
              <a:gd name="adj" fmla="val 0"/>
            </a:avLst>
          </a:prstGeom>
          <a:solidFill>
            <a:srgbClr val="004EA8"/>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r>
              <a:rPr lang="en-US" sz="1500" b="1" dirty="0">
                <a:ea typeface="ＭＳ Ｐゴシック" pitchFamily="34" charset="-128"/>
              </a:rPr>
              <a:t>One person. </a:t>
            </a:r>
            <a:br>
              <a:rPr lang="en-US" sz="1500" b="1" dirty="0">
                <a:ea typeface="ＭＳ Ｐゴシック" pitchFamily="34" charset="-128"/>
              </a:rPr>
            </a:br>
            <a:r>
              <a:rPr lang="en-US" sz="1500" b="1" dirty="0">
                <a:solidFill>
                  <a:schemeClr val="bg1"/>
                </a:solidFill>
                <a:ea typeface="ＭＳ Ｐゴシック" pitchFamily="34" charset="-128"/>
              </a:rPr>
              <a:t>One contact.</a:t>
            </a:r>
          </a:p>
          <a:p>
            <a:r>
              <a:rPr lang="en-US" sz="1200" dirty="0">
                <a:solidFill>
                  <a:schemeClr val="bg1"/>
                </a:solidFill>
                <a:ea typeface="ＭＳ Ｐゴシック" pitchFamily="34" charset="-128"/>
              </a:rPr>
              <a:t>One Leave Specialist, focused exclusively on leave management, provides a  single point of contact. </a:t>
            </a:r>
          </a:p>
        </p:txBody>
      </p:sp>
      <p:sp>
        <p:nvSpPr>
          <p:cNvPr id="29" name="Right Brace 28"/>
          <p:cNvSpPr>
            <a:spLocks noChangeAspect="1"/>
          </p:cNvSpPr>
          <p:nvPr/>
        </p:nvSpPr>
        <p:spPr>
          <a:xfrm rot="16200000" flipH="1">
            <a:off x="3481299" y="3117490"/>
            <a:ext cx="332230" cy="1824749"/>
          </a:xfrm>
          <a:prstGeom prst="rightBrace">
            <a:avLst>
              <a:gd name="adj1" fmla="val 32356"/>
              <a:gd name="adj2" fmla="val 50000"/>
            </a:avLst>
          </a:prstGeom>
          <a:ln w="28575" cap="rnd" cmpd="sng">
            <a:solidFill>
              <a:srgbClr val="B5B4B3"/>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ln>
                <a:solidFill>
                  <a:srgbClr val="B5B4B3"/>
                </a:solidFill>
              </a:ln>
              <a:solidFill>
                <a:schemeClr val="tx1">
                  <a:lumMod val="95000"/>
                  <a:lumOff val="5000"/>
                </a:schemeClr>
              </a:solidFill>
            </a:endParaRPr>
          </a:p>
        </p:txBody>
      </p:sp>
      <p:grpSp>
        <p:nvGrpSpPr>
          <p:cNvPr id="31" name="Group 30"/>
          <p:cNvGrpSpPr/>
          <p:nvPr/>
        </p:nvGrpSpPr>
        <p:grpSpPr>
          <a:xfrm>
            <a:off x="1402388" y="1806349"/>
            <a:ext cx="342900" cy="323465"/>
            <a:chOff x="991374" y="1733490"/>
            <a:chExt cx="457200" cy="431286"/>
          </a:xfrm>
        </p:grpSpPr>
        <p:sp>
          <p:nvSpPr>
            <p:cNvPr id="34" name="Oval 33"/>
            <p:cNvSpPr/>
            <p:nvPr/>
          </p:nvSpPr>
          <p:spPr>
            <a:xfrm>
              <a:off x="1014566" y="1738730"/>
              <a:ext cx="426048" cy="426046"/>
            </a:xfrm>
            <a:prstGeom prst="ellipse">
              <a:avLst/>
            </a:prstGeom>
            <a:solidFill>
              <a:schemeClr val="bg1"/>
            </a:solidFill>
            <a:ln w="38100" cmpd="sng">
              <a:solidFill>
                <a:srgbClr val="0093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4B948"/>
                </a:solidFill>
              </a:endParaRPr>
            </a:p>
          </p:txBody>
        </p:sp>
        <p:sp>
          <p:nvSpPr>
            <p:cNvPr id="35" name="TextBox 34"/>
            <p:cNvSpPr txBox="1"/>
            <p:nvPr/>
          </p:nvSpPr>
          <p:spPr>
            <a:xfrm>
              <a:off x="991374" y="1733490"/>
              <a:ext cx="457200" cy="430886"/>
            </a:xfrm>
            <a:prstGeom prst="rect">
              <a:avLst/>
            </a:prstGeom>
            <a:noFill/>
            <a:ln w="38100">
              <a:noFill/>
            </a:ln>
          </p:spPr>
          <p:txBody>
            <a:bodyPr wrap="square" rtlCol="0">
              <a:spAutoFit/>
            </a:bodyPr>
            <a:lstStyle/>
            <a:p>
              <a:pPr algn="ctr"/>
              <a:r>
                <a:rPr lang="en-US" sz="1500" dirty="0">
                  <a:solidFill>
                    <a:srgbClr val="0093D1"/>
                  </a:solidFill>
                </a:rPr>
                <a:t>1</a:t>
              </a:r>
            </a:p>
          </p:txBody>
        </p:sp>
      </p:grpSp>
      <p:sp>
        <p:nvSpPr>
          <p:cNvPr id="39" name="Rounded Rectangle 38"/>
          <p:cNvSpPr/>
          <p:nvPr/>
        </p:nvSpPr>
        <p:spPr>
          <a:xfrm>
            <a:off x="2735040" y="1977562"/>
            <a:ext cx="1801368" cy="589199"/>
          </a:xfrm>
          <a:prstGeom prst="roundRect">
            <a:avLst>
              <a:gd name="adj" fmla="val 0"/>
            </a:avLst>
          </a:prstGeom>
          <a:solidFill>
            <a:srgbClr val="0093D1"/>
          </a:solidFill>
          <a:ln w="12700" cmpd="sng">
            <a:solidFill>
              <a:srgbClr val="0093D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182880" rIns="0" bIns="0" rtlCol="0" anchor="t" anchorCtr="0"/>
          <a:lstStyle/>
          <a:p>
            <a:pPr algn="ctr">
              <a:spcBef>
                <a:spcPts val="0"/>
              </a:spcBef>
            </a:pPr>
            <a:r>
              <a:rPr lang="en-US" sz="1400" b="1" dirty="0">
                <a:solidFill>
                  <a:schemeClr val="bg1"/>
                </a:solidFill>
                <a:latin typeface="Arial" pitchFamily="34" charset="0"/>
                <a:cs typeface="Arial" pitchFamily="34" charset="0"/>
              </a:rPr>
              <a:t>Leave Management</a:t>
            </a:r>
          </a:p>
        </p:txBody>
      </p:sp>
      <p:grpSp>
        <p:nvGrpSpPr>
          <p:cNvPr id="40" name="Group 39"/>
          <p:cNvGrpSpPr/>
          <p:nvPr/>
        </p:nvGrpSpPr>
        <p:grpSpPr>
          <a:xfrm>
            <a:off x="3467100" y="1806349"/>
            <a:ext cx="342900" cy="323465"/>
            <a:chOff x="991374" y="1733490"/>
            <a:chExt cx="457200" cy="431286"/>
          </a:xfrm>
        </p:grpSpPr>
        <p:sp>
          <p:nvSpPr>
            <p:cNvPr id="41" name="Oval 40"/>
            <p:cNvSpPr/>
            <p:nvPr/>
          </p:nvSpPr>
          <p:spPr>
            <a:xfrm>
              <a:off x="1014566" y="1738730"/>
              <a:ext cx="426048" cy="426046"/>
            </a:xfrm>
            <a:prstGeom prst="ellipse">
              <a:avLst/>
            </a:prstGeom>
            <a:solidFill>
              <a:schemeClr val="bg1"/>
            </a:solidFill>
            <a:ln w="38100" cmpd="sng">
              <a:solidFill>
                <a:srgbClr val="0093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4B948"/>
                </a:solidFill>
              </a:endParaRPr>
            </a:p>
          </p:txBody>
        </p:sp>
        <p:sp>
          <p:nvSpPr>
            <p:cNvPr id="42" name="TextBox 41"/>
            <p:cNvSpPr txBox="1"/>
            <p:nvPr/>
          </p:nvSpPr>
          <p:spPr>
            <a:xfrm>
              <a:off x="991374" y="1733490"/>
              <a:ext cx="457200" cy="430886"/>
            </a:xfrm>
            <a:prstGeom prst="rect">
              <a:avLst/>
            </a:prstGeom>
            <a:noFill/>
            <a:ln w="38100">
              <a:noFill/>
            </a:ln>
          </p:spPr>
          <p:txBody>
            <a:bodyPr wrap="square" rtlCol="0">
              <a:spAutoFit/>
            </a:bodyPr>
            <a:lstStyle/>
            <a:p>
              <a:pPr algn="ctr"/>
              <a:r>
                <a:rPr lang="en-US" sz="1500" dirty="0">
                  <a:solidFill>
                    <a:srgbClr val="0093D1"/>
                  </a:solidFill>
                </a:rPr>
                <a:t>2</a:t>
              </a:r>
            </a:p>
          </p:txBody>
        </p:sp>
      </p:grpSp>
      <p:sp>
        <p:nvSpPr>
          <p:cNvPr id="46" name="Rounded Rectangle 45"/>
          <p:cNvSpPr/>
          <p:nvPr/>
        </p:nvSpPr>
        <p:spPr>
          <a:xfrm>
            <a:off x="4765661" y="1977564"/>
            <a:ext cx="1801368" cy="590786"/>
          </a:xfrm>
          <a:prstGeom prst="roundRect">
            <a:avLst>
              <a:gd name="adj" fmla="val 0"/>
            </a:avLst>
          </a:prstGeom>
          <a:solidFill>
            <a:srgbClr val="0093D1"/>
          </a:solidFill>
          <a:ln w="12700" cmpd="sng">
            <a:solidFill>
              <a:srgbClr val="0093D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155448" rIns="0" bIns="0" rtlCol="0" anchor="t" anchorCtr="0"/>
          <a:lstStyle/>
          <a:p>
            <a:pPr algn="ctr" eaLnBrk="0" hangingPunct="0">
              <a:lnSpc>
                <a:spcPct val="90000"/>
              </a:lnSpc>
              <a:spcBef>
                <a:spcPts val="0"/>
              </a:spcBef>
            </a:pPr>
            <a:r>
              <a:rPr lang="en-US" sz="1400" b="1" dirty="0">
                <a:solidFill>
                  <a:schemeClr val="bg1"/>
                </a:solidFill>
                <a:latin typeface="Arial" panose="020B0604020202020204" pitchFamily="34" charset="0"/>
                <a:ea typeface="ＭＳ Ｐゴシック" pitchFamily="34" charset="-128"/>
                <a:cs typeface="Arial" panose="020B0604020202020204" pitchFamily="34" charset="0"/>
              </a:rPr>
              <a:t>Combined Communications</a:t>
            </a:r>
          </a:p>
        </p:txBody>
      </p:sp>
      <p:grpSp>
        <p:nvGrpSpPr>
          <p:cNvPr id="50" name="Group 49"/>
          <p:cNvGrpSpPr/>
          <p:nvPr/>
        </p:nvGrpSpPr>
        <p:grpSpPr>
          <a:xfrm>
            <a:off x="5501409" y="1806349"/>
            <a:ext cx="342900" cy="323465"/>
            <a:chOff x="991374" y="1733490"/>
            <a:chExt cx="457200" cy="431286"/>
          </a:xfrm>
        </p:grpSpPr>
        <p:sp>
          <p:nvSpPr>
            <p:cNvPr id="51" name="Oval 50"/>
            <p:cNvSpPr/>
            <p:nvPr/>
          </p:nvSpPr>
          <p:spPr>
            <a:xfrm>
              <a:off x="1014566" y="1738730"/>
              <a:ext cx="426048" cy="426046"/>
            </a:xfrm>
            <a:prstGeom prst="ellipse">
              <a:avLst/>
            </a:prstGeom>
            <a:solidFill>
              <a:schemeClr val="bg1"/>
            </a:solidFill>
            <a:ln w="38100" cmpd="sng">
              <a:solidFill>
                <a:srgbClr val="0093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4B948"/>
                </a:solidFill>
              </a:endParaRPr>
            </a:p>
          </p:txBody>
        </p:sp>
        <p:sp>
          <p:nvSpPr>
            <p:cNvPr id="52" name="TextBox 51"/>
            <p:cNvSpPr txBox="1"/>
            <p:nvPr/>
          </p:nvSpPr>
          <p:spPr>
            <a:xfrm>
              <a:off x="991374" y="1733490"/>
              <a:ext cx="457200" cy="430886"/>
            </a:xfrm>
            <a:prstGeom prst="rect">
              <a:avLst/>
            </a:prstGeom>
            <a:noFill/>
            <a:ln w="38100">
              <a:noFill/>
            </a:ln>
          </p:spPr>
          <p:txBody>
            <a:bodyPr wrap="square" rtlCol="0">
              <a:spAutoFit/>
            </a:bodyPr>
            <a:lstStyle/>
            <a:p>
              <a:pPr algn="ctr"/>
              <a:r>
                <a:rPr lang="en-US" sz="1500" dirty="0">
                  <a:solidFill>
                    <a:srgbClr val="0093D1"/>
                  </a:solidFill>
                </a:rPr>
                <a:t>3</a:t>
              </a:r>
            </a:p>
          </p:txBody>
        </p:sp>
      </p:grpSp>
      <p:grpSp>
        <p:nvGrpSpPr>
          <p:cNvPr id="62" name="Group 61"/>
          <p:cNvGrpSpPr/>
          <p:nvPr/>
        </p:nvGrpSpPr>
        <p:grpSpPr>
          <a:xfrm>
            <a:off x="7512586" y="1806349"/>
            <a:ext cx="342900" cy="323465"/>
            <a:chOff x="991374" y="1733490"/>
            <a:chExt cx="457200" cy="431286"/>
          </a:xfrm>
        </p:grpSpPr>
        <p:sp>
          <p:nvSpPr>
            <p:cNvPr id="63" name="Oval 62"/>
            <p:cNvSpPr/>
            <p:nvPr/>
          </p:nvSpPr>
          <p:spPr>
            <a:xfrm>
              <a:off x="1014566" y="1738730"/>
              <a:ext cx="426048" cy="426046"/>
            </a:xfrm>
            <a:prstGeom prst="ellipse">
              <a:avLst/>
            </a:prstGeom>
            <a:solidFill>
              <a:schemeClr val="bg1"/>
            </a:solidFill>
            <a:ln w="38100" cmpd="sng">
              <a:solidFill>
                <a:srgbClr val="0093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4B948"/>
                </a:solidFill>
              </a:endParaRPr>
            </a:p>
          </p:txBody>
        </p:sp>
        <p:sp>
          <p:nvSpPr>
            <p:cNvPr id="64" name="TextBox 63"/>
            <p:cNvSpPr txBox="1"/>
            <p:nvPr/>
          </p:nvSpPr>
          <p:spPr>
            <a:xfrm>
              <a:off x="991374" y="1733490"/>
              <a:ext cx="457200" cy="430886"/>
            </a:xfrm>
            <a:prstGeom prst="rect">
              <a:avLst/>
            </a:prstGeom>
            <a:noFill/>
            <a:ln w="38100">
              <a:noFill/>
            </a:ln>
          </p:spPr>
          <p:txBody>
            <a:bodyPr wrap="square" rtlCol="0">
              <a:spAutoFit/>
            </a:bodyPr>
            <a:lstStyle/>
            <a:p>
              <a:pPr algn="ctr"/>
              <a:r>
                <a:rPr lang="en-US" sz="1500" dirty="0">
                  <a:solidFill>
                    <a:srgbClr val="0093D1"/>
                  </a:solidFill>
                </a:rPr>
                <a:t>4</a:t>
              </a:r>
            </a:p>
          </p:txBody>
        </p:sp>
      </p:grpSp>
      <p:sp>
        <p:nvSpPr>
          <p:cNvPr id="83" name="Right Triangle 82"/>
          <p:cNvSpPr/>
          <p:nvPr/>
        </p:nvSpPr>
        <p:spPr>
          <a:xfrm rot="8100000" flipV="1">
            <a:off x="6465536" y="2720625"/>
            <a:ext cx="210904" cy="210904"/>
          </a:xfrm>
          <a:prstGeom prst="rtTriangle">
            <a:avLst/>
          </a:prstGeom>
          <a:solidFill>
            <a:srgbClr val="0093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685800" y="2682920"/>
            <a:ext cx="1752600" cy="1015663"/>
          </a:xfrm>
          <a:prstGeom prst="rect">
            <a:avLst/>
          </a:prstGeom>
          <a:noFill/>
        </p:spPr>
        <p:txBody>
          <a:bodyPr wrap="square" rtlCol="0">
            <a:spAutoFit/>
          </a:bodyPr>
          <a:lstStyle/>
          <a:p>
            <a:pPr marL="114300" indent="-1143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One phone call or via web portal. </a:t>
            </a:r>
          </a:p>
          <a:p>
            <a:pPr marL="114300" indent="-1143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Includes intake from closed STD claim to intermittent leave. </a:t>
            </a:r>
            <a:endParaRPr lang="en-US" sz="1200" b="1" dirty="0">
              <a:solidFill>
                <a:srgbClr val="000000"/>
              </a:solidFill>
              <a:latin typeface="Arial" pitchFamily="34" charset="0"/>
              <a:cs typeface="Arial" pitchFamily="34" charset="0"/>
            </a:endParaRPr>
          </a:p>
        </p:txBody>
      </p:sp>
      <p:sp>
        <p:nvSpPr>
          <p:cNvPr id="36" name="TextBox 35"/>
          <p:cNvSpPr txBox="1"/>
          <p:nvPr/>
        </p:nvSpPr>
        <p:spPr>
          <a:xfrm>
            <a:off x="2756840" y="2686729"/>
            <a:ext cx="1883200" cy="1015663"/>
          </a:xfrm>
          <a:prstGeom prst="rect">
            <a:avLst/>
          </a:prstGeom>
          <a:noFill/>
        </p:spPr>
        <p:txBody>
          <a:bodyPr wrap="square" rtlCol="0">
            <a:spAutoFit/>
          </a:bodyPr>
          <a:lstStyle/>
          <a:p>
            <a:pPr>
              <a:spcBef>
                <a:spcPts val="0"/>
              </a:spcBef>
            </a:pPr>
            <a:r>
              <a:rPr lang="en-US" sz="1200" dirty="0">
                <a:latin typeface="Arial" panose="020B0604020202020204" pitchFamily="34" charset="0"/>
                <a:ea typeface="ＭＳ Ｐゴシック" pitchFamily="34" charset="-128"/>
                <a:cs typeface="Arial" panose="020B0604020202020204" pitchFamily="34" charset="0"/>
              </a:rPr>
              <a:t>Leave Specialists manage leave-only processes</a:t>
            </a:r>
            <a:r>
              <a:rPr lang="en-US" sz="1200" dirty="0">
                <a:solidFill>
                  <a:srgbClr val="000000"/>
                </a:solidFill>
                <a:latin typeface="Arial" panose="020B0604020202020204" pitchFamily="34" charset="0"/>
                <a:ea typeface="ＭＳ Ｐゴシック" pitchFamily="34" charset="-128"/>
                <a:cs typeface="Arial" panose="020B0604020202020204" pitchFamily="34" charset="0"/>
              </a:rPr>
              <a:t>, including FML, intermittent leaves, re-certification, etc.</a:t>
            </a:r>
            <a:endParaRPr lang="en-US" sz="1400" b="1" dirty="0">
              <a:solidFill>
                <a:srgbClr val="000000"/>
              </a:solidFill>
              <a:latin typeface="Arial" pitchFamily="34" charset="0"/>
              <a:cs typeface="Arial" pitchFamily="34" charset="0"/>
            </a:endParaRPr>
          </a:p>
        </p:txBody>
      </p:sp>
      <p:sp>
        <p:nvSpPr>
          <p:cNvPr id="43" name="TextBox 42"/>
          <p:cNvSpPr txBox="1"/>
          <p:nvPr/>
        </p:nvSpPr>
        <p:spPr>
          <a:xfrm>
            <a:off x="4816993" y="2693509"/>
            <a:ext cx="1641074" cy="646331"/>
          </a:xfrm>
          <a:prstGeom prst="rect">
            <a:avLst/>
          </a:prstGeom>
          <a:noFill/>
        </p:spPr>
        <p:txBody>
          <a:bodyPr wrap="square" rtlCol="0">
            <a:spAutoFit/>
          </a:bodyPr>
          <a:lstStyle/>
          <a:p>
            <a:pPr eaLnBrk="0" hangingPunct="0">
              <a:spcBef>
                <a:spcPts val="0"/>
              </a:spcBef>
            </a:pPr>
            <a:r>
              <a:rPr lang="en-US" sz="1200" dirty="0">
                <a:solidFill>
                  <a:srgbClr val="000000"/>
                </a:solidFill>
                <a:latin typeface="Arial" panose="020B0604020202020204" pitchFamily="34" charset="0"/>
                <a:ea typeface="ＭＳ Ｐゴシック" pitchFamily="34" charset="-128"/>
                <a:cs typeface="Arial" panose="020B0604020202020204" pitchFamily="34" charset="0"/>
              </a:rPr>
              <a:t>Minimize employee confusion and keep employer informed.</a:t>
            </a:r>
          </a:p>
        </p:txBody>
      </p:sp>
      <p:sp>
        <p:nvSpPr>
          <p:cNvPr id="48" name="TextBox 47"/>
          <p:cNvSpPr txBox="1"/>
          <p:nvPr/>
        </p:nvSpPr>
        <p:spPr>
          <a:xfrm>
            <a:off x="6833265" y="2684346"/>
            <a:ext cx="1919987" cy="1015663"/>
          </a:xfrm>
          <a:prstGeom prst="rect">
            <a:avLst/>
          </a:prstGeom>
          <a:noFill/>
        </p:spPr>
        <p:txBody>
          <a:bodyPr wrap="square" rtlCol="0">
            <a:spAutoFit/>
          </a:bodyPr>
          <a:lstStyle/>
          <a:p>
            <a:pPr>
              <a:spcBef>
                <a:spcPts val="0"/>
              </a:spcBef>
            </a:pPr>
            <a:r>
              <a:rPr lang="en-US" sz="1200" dirty="0">
                <a:solidFill>
                  <a:srgbClr val="000000"/>
                </a:solidFill>
                <a:latin typeface="Arial" panose="020B0604020202020204" pitchFamily="34" charset="0"/>
                <a:ea typeface="ＭＳ Ｐゴシック" pitchFamily="34" charset="-128"/>
                <a:cs typeface="Arial" panose="020B0604020202020204" pitchFamily="34" charset="0"/>
              </a:rPr>
              <a:t>HR can easily track </a:t>
            </a:r>
            <a:br>
              <a:rPr lang="en-US" sz="1200" dirty="0">
                <a:solidFill>
                  <a:srgbClr val="000000"/>
                </a:solidFill>
                <a:latin typeface="Arial" panose="020B0604020202020204" pitchFamily="34" charset="0"/>
                <a:ea typeface="ＭＳ Ｐゴシック" pitchFamily="34" charset="-128"/>
                <a:cs typeface="Arial" panose="020B0604020202020204" pitchFamily="34" charset="0"/>
              </a:rPr>
            </a:br>
            <a:r>
              <a:rPr lang="en-US" sz="1200" dirty="0">
                <a:solidFill>
                  <a:srgbClr val="000000"/>
                </a:solidFill>
                <a:latin typeface="Arial" panose="020B0604020202020204" pitchFamily="34" charset="0"/>
                <a:ea typeface="ＭＳ Ｐゴシック" pitchFamily="34" charset="-128"/>
                <a:cs typeface="Arial" panose="020B0604020202020204" pitchFamily="34" charset="0"/>
              </a:rPr>
              <a:t>claim status, and view standard or custom reports, and other </a:t>
            </a:r>
            <a:br>
              <a:rPr lang="en-US" sz="1200" dirty="0">
                <a:solidFill>
                  <a:srgbClr val="000000"/>
                </a:solidFill>
                <a:latin typeface="Arial" panose="020B0604020202020204" pitchFamily="34" charset="0"/>
                <a:ea typeface="ＭＳ Ｐゴシック" pitchFamily="34" charset="-128"/>
                <a:cs typeface="Arial" panose="020B0604020202020204" pitchFamily="34" charset="0"/>
              </a:rPr>
            </a:br>
            <a:r>
              <a:rPr lang="en-US" sz="1200" dirty="0">
                <a:solidFill>
                  <a:srgbClr val="000000"/>
                </a:solidFill>
                <a:latin typeface="Arial" panose="020B0604020202020204" pitchFamily="34" charset="0"/>
                <a:ea typeface="ＭＳ Ｐゴシック" pitchFamily="34" charset="-128"/>
                <a:cs typeface="Arial" panose="020B0604020202020204" pitchFamily="34" charset="0"/>
              </a:rPr>
              <a:t>metrics. </a:t>
            </a:r>
          </a:p>
        </p:txBody>
      </p:sp>
      <p:sp>
        <p:nvSpPr>
          <p:cNvPr id="45" name="Right Triangle 44"/>
          <p:cNvSpPr/>
          <p:nvPr/>
        </p:nvSpPr>
        <p:spPr>
          <a:xfrm rot="8100000" flipV="1">
            <a:off x="4435740" y="2720624"/>
            <a:ext cx="210904" cy="210904"/>
          </a:xfrm>
          <a:prstGeom prst="rtTriangle">
            <a:avLst/>
          </a:prstGeom>
          <a:solidFill>
            <a:srgbClr val="0093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ight Triangle 48"/>
          <p:cNvSpPr/>
          <p:nvPr/>
        </p:nvSpPr>
        <p:spPr>
          <a:xfrm rot="8100000" flipV="1">
            <a:off x="2383265" y="2720624"/>
            <a:ext cx="210904" cy="210904"/>
          </a:xfrm>
          <a:prstGeom prst="rtTriangle">
            <a:avLst/>
          </a:prstGeom>
          <a:solidFill>
            <a:srgbClr val="0093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ounded Rectangle 36"/>
          <p:cNvSpPr/>
          <p:nvPr/>
        </p:nvSpPr>
        <p:spPr>
          <a:xfrm>
            <a:off x="4823400" y="4198062"/>
            <a:ext cx="3528212" cy="1981200"/>
          </a:xfrm>
          <a:prstGeom prst="roundRect">
            <a:avLst>
              <a:gd name="adj" fmla="val 0"/>
            </a:avLst>
          </a:prstGeom>
          <a:no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t"/>
          <a:lstStyle/>
          <a:p>
            <a:r>
              <a:rPr lang="en-US" sz="1400" b="1" dirty="0">
                <a:solidFill>
                  <a:srgbClr val="004EA8"/>
                </a:solidFill>
                <a:ea typeface="ＭＳ Ｐゴシック" pitchFamily="34" charset="-128"/>
              </a:rPr>
              <a:t>Key Capabilities</a:t>
            </a:r>
          </a:p>
          <a:p>
            <a:pPr marL="111125" indent="-111125" eaLnBrk="0" hangingPunct="0">
              <a:lnSpc>
                <a:spcPct val="110000"/>
              </a:lnSpc>
              <a:buFont typeface="Arial" panose="020B0604020202020204" pitchFamily="34" charset="0"/>
              <a:buChar char="•"/>
            </a:pPr>
            <a:r>
              <a:rPr lang="en-US" sz="1000" dirty="0">
                <a:solidFill>
                  <a:schemeClr val="tx1"/>
                </a:solidFill>
                <a:ea typeface="ＭＳ Ｐゴシック" pitchFamily="34" charset="-128"/>
                <a:cs typeface="Arial" pitchFamily="34" charset="0"/>
              </a:rPr>
              <a:t>Initial eligibility verification within 24 hours</a:t>
            </a:r>
          </a:p>
          <a:p>
            <a:pPr marL="111125" indent="-111125" eaLnBrk="0" hangingPunct="0">
              <a:lnSpc>
                <a:spcPct val="110000"/>
              </a:lnSpc>
              <a:buFont typeface="Arial" panose="020B0604020202020204" pitchFamily="34" charset="0"/>
              <a:buChar char="•"/>
            </a:pPr>
            <a:r>
              <a:rPr lang="en-US" sz="1000" dirty="0">
                <a:solidFill>
                  <a:schemeClr val="tx1"/>
                </a:solidFill>
                <a:ea typeface="ＭＳ Ｐゴシック" pitchFamily="34" charset="-128"/>
                <a:cs typeface="Arial" pitchFamily="34" charset="0"/>
              </a:rPr>
              <a:t>Real-time intermittent time reporting and notification</a:t>
            </a:r>
          </a:p>
          <a:p>
            <a:pPr marL="111125" indent="-111125" eaLnBrk="0" hangingPunct="0">
              <a:lnSpc>
                <a:spcPct val="110000"/>
              </a:lnSpc>
              <a:buFont typeface="Arial" panose="020B0604020202020204" pitchFamily="34" charset="0"/>
              <a:buChar char="•"/>
            </a:pPr>
            <a:r>
              <a:rPr lang="en-US" sz="1000" dirty="0">
                <a:solidFill>
                  <a:schemeClr val="tx1"/>
                </a:solidFill>
                <a:ea typeface="ＭＳ Ｐゴシック" pitchFamily="34" charset="-128"/>
                <a:cs typeface="Arial" pitchFamily="34" charset="0"/>
              </a:rPr>
              <a:t>Tracks multiple frequencies and durations</a:t>
            </a:r>
          </a:p>
          <a:p>
            <a:pPr marL="111125" indent="-111125" eaLnBrk="0" hangingPunct="0">
              <a:lnSpc>
                <a:spcPct val="110000"/>
              </a:lnSpc>
              <a:buFont typeface="Arial" panose="020B0604020202020204" pitchFamily="34" charset="0"/>
              <a:buChar char="•"/>
            </a:pPr>
            <a:r>
              <a:rPr lang="en-US" sz="1000" dirty="0">
                <a:solidFill>
                  <a:schemeClr val="tx1"/>
                </a:solidFill>
                <a:ea typeface="ＭＳ Ｐゴシック" pitchFamily="34" charset="-128"/>
                <a:cs typeface="Arial" pitchFamily="34" charset="0"/>
              </a:rPr>
              <a:t>Mobile optimized portal with real-time reporting</a:t>
            </a:r>
          </a:p>
          <a:p>
            <a:pPr marL="111125" indent="-111125" eaLnBrk="0" hangingPunct="0">
              <a:lnSpc>
                <a:spcPct val="110000"/>
              </a:lnSpc>
              <a:buFont typeface="Arial" panose="020B0604020202020204" pitchFamily="34" charset="0"/>
              <a:buChar char="•"/>
            </a:pPr>
            <a:r>
              <a:rPr lang="en-US" sz="1000" dirty="0">
                <a:solidFill>
                  <a:schemeClr val="tx1"/>
                </a:solidFill>
                <a:ea typeface="ＭＳ Ｐゴシック" pitchFamily="34" charset="-128"/>
                <a:cs typeface="Arial" pitchFamily="34" charset="0"/>
              </a:rPr>
              <a:t>Manages ADAAA leave types</a:t>
            </a:r>
          </a:p>
          <a:p>
            <a:pPr marL="111125" indent="-111125" eaLnBrk="0" hangingPunct="0">
              <a:lnSpc>
                <a:spcPct val="110000"/>
              </a:lnSpc>
              <a:buFont typeface="Arial" panose="020B0604020202020204" pitchFamily="34" charset="0"/>
              <a:buChar char="•"/>
            </a:pPr>
            <a:r>
              <a:rPr lang="en-US" sz="1000" dirty="0">
                <a:solidFill>
                  <a:schemeClr val="tx1"/>
                </a:solidFill>
                <a:ea typeface="ＭＳ Ｐゴシック" pitchFamily="34" charset="-128"/>
                <a:cs typeface="Arial" pitchFamily="34" charset="0"/>
              </a:rPr>
              <a:t>Verifies and coordinates return-to-work dates</a:t>
            </a:r>
          </a:p>
          <a:p>
            <a:pPr marL="111125" indent="-111125" eaLnBrk="0" hangingPunct="0">
              <a:lnSpc>
                <a:spcPct val="110000"/>
              </a:lnSpc>
              <a:buFont typeface="Arial" panose="020B0604020202020204" pitchFamily="34" charset="0"/>
              <a:buChar char="•"/>
            </a:pPr>
            <a:r>
              <a:rPr lang="en-US" sz="1000" dirty="0">
                <a:solidFill>
                  <a:schemeClr val="tx1"/>
                </a:solidFill>
                <a:ea typeface="ＭＳ Ｐゴシック" pitchFamily="34" charset="-128"/>
                <a:cs typeface="Arial" pitchFamily="34" charset="0"/>
              </a:rPr>
              <a:t>Coordinates federal/state and company leaves</a:t>
            </a:r>
          </a:p>
          <a:p>
            <a:pPr marL="111125" indent="-111125" eaLnBrk="0" hangingPunct="0">
              <a:buFont typeface="Arial" panose="020B0604020202020204" pitchFamily="34" charset="0"/>
              <a:buChar char="•"/>
            </a:pPr>
            <a:r>
              <a:rPr lang="en-US" sz="1000" dirty="0">
                <a:solidFill>
                  <a:schemeClr val="tx1"/>
                </a:solidFill>
                <a:ea typeface="ＭＳ Ｐゴシック" pitchFamily="34" charset="-128"/>
                <a:cs typeface="Arial" pitchFamily="34" charset="0"/>
              </a:rPr>
              <a:t>Automatically sends notifications for re-certification </a:t>
            </a:r>
            <a:br>
              <a:rPr lang="en-US" sz="1000" dirty="0">
                <a:solidFill>
                  <a:schemeClr val="tx1"/>
                </a:solidFill>
                <a:ea typeface="ＭＳ Ｐゴシック" pitchFamily="34" charset="-128"/>
                <a:cs typeface="Arial" pitchFamily="34" charset="0"/>
              </a:rPr>
            </a:br>
            <a:r>
              <a:rPr lang="en-US" sz="1000" dirty="0">
                <a:solidFill>
                  <a:schemeClr val="tx1"/>
                </a:solidFill>
                <a:ea typeface="ＭＳ Ｐゴシック" pitchFamily="34" charset="-128"/>
                <a:cs typeface="Arial" pitchFamily="34" charset="0"/>
              </a:rPr>
              <a:t>and pending leave exhaustion</a:t>
            </a:r>
          </a:p>
          <a:p>
            <a:pPr marL="128588" indent="-128588" eaLnBrk="0" hangingPunct="0">
              <a:lnSpc>
                <a:spcPct val="110000"/>
              </a:lnSpc>
              <a:buFont typeface="Arial"/>
              <a:buChar char="•"/>
            </a:pPr>
            <a:endParaRPr lang="en-US" sz="1000" dirty="0">
              <a:solidFill>
                <a:schemeClr val="tx1"/>
              </a:solidFill>
              <a:ea typeface="ＭＳ Ｐゴシック" pitchFamily="34" charset="-128"/>
              <a:cs typeface="Arial" pitchFamily="34" charset="0"/>
            </a:endParaRPr>
          </a:p>
        </p:txBody>
      </p:sp>
    </p:spTree>
    <p:extLst>
      <p:ext uri="{BB962C8B-B14F-4D97-AF65-F5344CB8AC3E}">
        <p14:creationId xmlns:p14="http://schemas.microsoft.com/office/powerpoint/2010/main" val="254727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For simple pregnancy claims, The Standard can make leave and claim decisions without medical documentation.</a:t>
            </a:r>
          </a:p>
          <a:p>
            <a:pPr marL="285750" indent="-285750">
              <a:buFont typeface="Arial" panose="020B0604020202020204" pitchFamily="34" charset="0"/>
              <a:buChar char="•"/>
            </a:pPr>
            <a:r>
              <a:rPr lang="en-US" sz="1600" dirty="0"/>
              <a:t>Through Pregnancy FastTrack, The Standard can pre-approve claims by calling the physician to verify medical information</a:t>
            </a:r>
          </a:p>
          <a:p>
            <a:pPr marL="285750" indent="-285750">
              <a:buFont typeface="Arial" panose="020B0604020202020204" pitchFamily="34" charset="0"/>
              <a:buChar char="•"/>
            </a:pPr>
            <a:r>
              <a:rPr lang="en-US" sz="1600" dirty="0"/>
              <a:t>The Leave and Disability Examiner confirms the pregnancy and expected delivery date, and gathers any additional medical factors that could impact the decision</a:t>
            </a:r>
          </a:p>
          <a:p>
            <a:pPr marL="285750" indent="-285750">
              <a:buFont typeface="Arial" panose="020B0604020202020204" pitchFamily="34" charset="0"/>
              <a:buChar char="•"/>
            </a:pPr>
            <a:r>
              <a:rPr lang="en-US" sz="1600" dirty="0"/>
              <a:t>Two weeks prior to expected delivery, the Leave and Disability Examiner will contact the employee to confirm the delivery date and review claimant expectations upon delivery</a:t>
            </a:r>
          </a:p>
          <a:p>
            <a:pPr marL="285750" indent="-285750">
              <a:buFont typeface="Arial" panose="020B0604020202020204" pitchFamily="34" charset="0"/>
              <a:buChar char="•"/>
            </a:pPr>
            <a:r>
              <a:rPr lang="en-US" sz="1600" dirty="0"/>
              <a:t>Payments are released on the date of anticipated disability</a:t>
            </a:r>
          </a:p>
          <a:p>
            <a:pPr marL="285750" indent="-285750">
              <a:buFont typeface="Arial" panose="020B0604020202020204" pitchFamily="34" charset="0"/>
              <a:buChar char="•"/>
            </a:pPr>
            <a:r>
              <a:rPr lang="en-US" sz="1600" dirty="0"/>
              <a:t>The Standard will call the doctor on the expected delivery date to confirm</a:t>
            </a:r>
          </a:p>
          <a:p>
            <a:pPr marL="285750" indent="-285750">
              <a:buFont typeface="Arial" panose="020B0604020202020204" pitchFamily="34" charset="0"/>
              <a:buChar char="•"/>
            </a:pPr>
            <a:r>
              <a:rPr lang="en-US" sz="1600" dirty="0"/>
              <a:t>The claim will be adjusted based on the actual delivery date</a:t>
            </a:r>
          </a:p>
        </p:txBody>
      </p:sp>
      <p:sp>
        <p:nvSpPr>
          <p:cNvPr id="3" name="Slide Number Placeholder 2"/>
          <p:cNvSpPr>
            <a:spLocks noGrp="1"/>
          </p:cNvSpPr>
          <p:nvPr>
            <p:ph type="sldNum" sz="quarter" idx="10"/>
          </p:nvPr>
        </p:nvSpPr>
        <p:spPr/>
        <p:txBody>
          <a:bodyPr/>
          <a:lstStyle/>
          <a:p>
            <a:pPr>
              <a:defRPr/>
            </a:pPr>
            <a:fld id="{FAB721C6-B02D-8045-8C83-F3873172C969}" type="slidenum">
              <a:rPr lang="en-US" smtClean="0"/>
              <a:pPr>
                <a:defRPr/>
              </a:pPr>
              <a:t>16</a:t>
            </a:fld>
            <a:endParaRPr lang="en-US" dirty="0"/>
          </a:p>
        </p:txBody>
      </p:sp>
      <p:sp>
        <p:nvSpPr>
          <p:cNvPr id="4" name="Title 3"/>
          <p:cNvSpPr>
            <a:spLocks noGrp="1"/>
          </p:cNvSpPr>
          <p:nvPr>
            <p:ph type="ctrTitle"/>
          </p:nvPr>
        </p:nvSpPr>
        <p:spPr/>
        <p:txBody>
          <a:bodyPr/>
          <a:lstStyle/>
          <a:p>
            <a:r>
              <a:rPr lang="en-US" dirty="0"/>
              <a:t>Telephonic Outreach – Pregnancy Fast Track</a:t>
            </a:r>
          </a:p>
        </p:txBody>
      </p:sp>
    </p:spTree>
    <p:extLst>
      <p:ext uri="{BB962C8B-B14F-4D97-AF65-F5344CB8AC3E}">
        <p14:creationId xmlns:p14="http://schemas.microsoft.com/office/powerpoint/2010/main" val="1055477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Once medical documentation is received, the Leave and Disability Examiner will conduct a medical interview with the employee</a:t>
            </a:r>
          </a:p>
          <a:p>
            <a:pPr>
              <a:spcAft>
                <a:spcPts val="0"/>
              </a:spcAft>
            </a:pPr>
            <a:endParaRPr lang="en-US" sz="1600" dirty="0"/>
          </a:p>
          <a:p>
            <a:r>
              <a:rPr lang="en-US" sz="1600" dirty="0">
                <a:solidFill>
                  <a:srgbClr val="0093D1"/>
                </a:solidFill>
              </a:rPr>
              <a:t>We can go beyond a paper diagnosis and understand the individual</a:t>
            </a:r>
          </a:p>
          <a:p>
            <a:pPr marL="489395" indent="-233363">
              <a:buFont typeface="Arial" panose="020B0604020202020204" pitchFamily="34" charset="0"/>
              <a:buChar char="•"/>
            </a:pPr>
            <a:r>
              <a:rPr lang="en-US" sz="1400" dirty="0"/>
              <a:t>Are there co-morbidities?</a:t>
            </a:r>
          </a:p>
          <a:p>
            <a:pPr marL="489395" indent="-233363">
              <a:buFont typeface="Arial" panose="020B0604020202020204" pitchFamily="34" charset="0"/>
              <a:buChar char="•"/>
            </a:pPr>
            <a:r>
              <a:rPr lang="en-US" sz="1400" dirty="0"/>
              <a:t>Is the employee following the treatment plan?</a:t>
            </a:r>
          </a:p>
          <a:p>
            <a:pPr marL="489395" indent="-233363">
              <a:buFont typeface="Arial" panose="020B0604020202020204" pitchFamily="34" charset="0"/>
              <a:buChar char="•"/>
            </a:pPr>
            <a:r>
              <a:rPr lang="en-US" sz="1400" dirty="0"/>
              <a:t>Is the employee seeing additional providers?</a:t>
            </a:r>
          </a:p>
          <a:p>
            <a:pPr marL="489395" indent="-233363">
              <a:buFont typeface="Arial" panose="020B0604020202020204" pitchFamily="34" charset="0"/>
              <a:buChar char="•"/>
            </a:pPr>
            <a:r>
              <a:rPr lang="en-US" sz="1400" dirty="0"/>
              <a:t>What are the expected return to work plans?</a:t>
            </a:r>
          </a:p>
          <a:p>
            <a:pPr marL="489395" indent="-233363">
              <a:spcAft>
                <a:spcPts val="0"/>
              </a:spcAft>
              <a:buFont typeface="Arial" panose="020B0604020202020204" pitchFamily="34" charset="0"/>
              <a:buChar char="•"/>
            </a:pPr>
            <a:endParaRPr lang="en-US" sz="1400" dirty="0"/>
          </a:p>
          <a:p>
            <a:r>
              <a:rPr lang="en-US" sz="1600" dirty="0">
                <a:solidFill>
                  <a:srgbClr val="0093D1"/>
                </a:solidFill>
              </a:rPr>
              <a:t>The Leave and Disability Examiner can drive out</a:t>
            </a:r>
          </a:p>
          <a:p>
            <a:pPr marL="486918" lvl="1" indent="-285750">
              <a:buFont typeface="Arial" panose="020B0604020202020204" pitchFamily="34" charset="0"/>
              <a:buChar char="•"/>
            </a:pPr>
            <a:r>
              <a:rPr lang="en-US" sz="1400" dirty="0"/>
              <a:t>Claim and leave decision outcomes</a:t>
            </a:r>
          </a:p>
          <a:p>
            <a:pPr marL="486918" lvl="1" indent="-285750">
              <a:buFont typeface="Arial" panose="020B0604020202020204" pitchFamily="34" charset="0"/>
              <a:buChar char="•"/>
            </a:pPr>
            <a:r>
              <a:rPr lang="en-US" sz="1400" dirty="0"/>
              <a:t>Expectations</a:t>
            </a:r>
          </a:p>
          <a:p>
            <a:pPr marL="486918" lvl="1" indent="-285750">
              <a:buFont typeface="Arial" panose="020B0604020202020204" pitchFamily="34" charset="0"/>
              <a:buChar char="•"/>
            </a:pPr>
            <a:r>
              <a:rPr lang="en-US" sz="1400" dirty="0"/>
              <a:t>Next steps</a:t>
            </a:r>
          </a:p>
          <a:p>
            <a:pPr marL="486918" lvl="1" indent="-285750">
              <a:buFont typeface="Arial" panose="020B0604020202020204" pitchFamily="34" charset="0"/>
              <a:buChar char="•"/>
            </a:pPr>
            <a:r>
              <a:rPr lang="en-US" sz="1400" dirty="0"/>
              <a:t>Return to work requirements</a:t>
            </a:r>
          </a:p>
        </p:txBody>
      </p:sp>
      <p:sp>
        <p:nvSpPr>
          <p:cNvPr id="3" name="Slide Number Placeholder 2"/>
          <p:cNvSpPr>
            <a:spLocks noGrp="1"/>
          </p:cNvSpPr>
          <p:nvPr>
            <p:ph type="sldNum" sz="quarter" idx="10"/>
          </p:nvPr>
        </p:nvSpPr>
        <p:spPr/>
        <p:txBody>
          <a:bodyPr/>
          <a:lstStyle/>
          <a:p>
            <a:pPr>
              <a:defRPr/>
            </a:pPr>
            <a:fld id="{FAB721C6-B02D-8045-8C83-F3873172C969}" type="slidenum">
              <a:rPr lang="en-US" smtClean="0"/>
              <a:pPr>
                <a:defRPr/>
              </a:pPr>
              <a:t>17</a:t>
            </a:fld>
            <a:endParaRPr lang="en-US" dirty="0"/>
          </a:p>
        </p:txBody>
      </p:sp>
      <p:sp>
        <p:nvSpPr>
          <p:cNvPr id="4" name="Title 3"/>
          <p:cNvSpPr>
            <a:spLocks noGrp="1"/>
          </p:cNvSpPr>
          <p:nvPr>
            <p:ph type="ctrTitle"/>
          </p:nvPr>
        </p:nvSpPr>
        <p:spPr/>
        <p:txBody>
          <a:bodyPr/>
          <a:lstStyle/>
          <a:p>
            <a:r>
              <a:rPr lang="en-US" dirty="0"/>
              <a:t>Telephonic Outreach – Medical Interview</a:t>
            </a:r>
          </a:p>
        </p:txBody>
      </p:sp>
    </p:spTree>
    <p:extLst>
      <p:ext uri="{BB962C8B-B14F-4D97-AF65-F5344CB8AC3E}">
        <p14:creationId xmlns:p14="http://schemas.microsoft.com/office/powerpoint/2010/main" val="2307364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895600"/>
            <a:ext cx="8153400" cy="533400"/>
          </a:xfrm>
        </p:spPr>
        <p:txBody>
          <a:bodyPr/>
          <a:lstStyle/>
          <a:p>
            <a:r>
              <a:rPr lang="en-US" sz="3600" dirty="0"/>
              <a:t>Key Contacts</a:t>
            </a:r>
          </a:p>
        </p:txBody>
      </p:sp>
    </p:spTree>
    <p:extLst>
      <p:ext uri="{BB962C8B-B14F-4D97-AF65-F5344CB8AC3E}">
        <p14:creationId xmlns:p14="http://schemas.microsoft.com/office/powerpoint/2010/main" val="403071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AB721C6-B02D-8045-8C83-F3873172C969}" type="slidenum">
              <a:rPr lang="en-US" smtClean="0"/>
              <a:pPr>
                <a:defRPr/>
              </a:pPr>
              <a:t>19</a:t>
            </a:fld>
            <a:endParaRPr lang="en-US" dirty="0"/>
          </a:p>
        </p:txBody>
      </p:sp>
      <p:sp>
        <p:nvSpPr>
          <p:cNvPr id="4" name="Title 3"/>
          <p:cNvSpPr>
            <a:spLocks noGrp="1"/>
          </p:cNvSpPr>
          <p:nvPr>
            <p:ph type="ctrTitle"/>
          </p:nvPr>
        </p:nvSpPr>
        <p:spPr/>
        <p:txBody>
          <a:bodyPr/>
          <a:lstStyle/>
          <a:p>
            <a:r>
              <a:rPr lang="en-US" dirty="0"/>
              <a:t>Absence Team</a:t>
            </a:r>
          </a:p>
        </p:txBody>
      </p:sp>
      <p:sp>
        <p:nvSpPr>
          <p:cNvPr id="7" name="Content Placeholder 5"/>
          <p:cNvSpPr>
            <a:spLocks noGrp="1"/>
          </p:cNvSpPr>
          <p:nvPr>
            <p:ph idx="1"/>
          </p:nvPr>
        </p:nvSpPr>
        <p:spPr>
          <a:xfrm>
            <a:off x="685800" y="1244666"/>
            <a:ext cx="5789428" cy="4114800"/>
          </a:xfrm>
        </p:spPr>
        <p:txBody>
          <a:bodyPr/>
          <a:lstStyle/>
          <a:p>
            <a:pPr>
              <a:spcAft>
                <a:spcPts val="0"/>
              </a:spcAft>
            </a:pPr>
            <a:r>
              <a:rPr lang="en-US" dirty="0">
                <a:solidFill>
                  <a:srgbClr val="0093D1"/>
                </a:solidFill>
              </a:rPr>
              <a:t>Manager – Wade Boss</a:t>
            </a:r>
          </a:p>
          <a:p>
            <a:pPr marL="285750" indent="-285750">
              <a:spcAft>
                <a:spcPts val="200"/>
              </a:spcAft>
              <a:buFont typeface="Arial" panose="020B0604020202020204" pitchFamily="34" charset="0"/>
              <a:buChar char="•"/>
            </a:pPr>
            <a:r>
              <a:rPr lang="en-US" sz="1600" dirty="0">
                <a:solidFill>
                  <a:schemeClr val="tx1"/>
                </a:solidFill>
              </a:rPr>
              <a:t>Oversees the Absence Services team</a:t>
            </a:r>
          </a:p>
          <a:p>
            <a:pPr marL="285750" indent="-285750">
              <a:spcAft>
                <a:spcPts val="200"/>
              </a:spcAft>
              <a:buFont typeface="Arial" panose="020B0604020202020204" pitchFamily="34" charset="0"/>
              <a:buChar char="•"/>
            </a:pPr>
            <a:r>
              <a:rPr lang="en-US" sz="1600" dirty="0">
                <a:solidFill>
                  <a:schemeClr val="tx1"/>
                </a:solidFill>
              </a:rPr>
              <a:t>Reviews and responds to escalated leave/claim issues</a:t>
            </a:r>
          </a:p>
          <a:p>
            <a:pPr marL="285750" indent="-285750">
              <a:spcAft>
                <a:spcPts val="200"/>
              </a:spcAft>
              <a:buFont typeface="Arial" panose="020B0604020202020204" pitchFamily="34" charset="0"/>
              <a:buChar char="•"/>
            </a:pPr>
            <a:r>
              <a:rPr lang="en-US" sz="1600" dirty="0">
                <a:solidFill>
                  <a:schemeClr val="tx1"/>
                </a:solidFill>
              </a:rPr>
              <a:t>Monitors Absence service performance</a:t>
            </a:r>
          </a:p>
          <a:p>
            <a:pPr marL="285750" indent="-285750">
              <a:spcAft>
                <a:spcPts val="200"/>
              </a:spcAft>
              <a:buFont typeface="Arial" panose="020B0604020202020204" pitchFamily="34" charset="0"/>
              <a:buChar char="•"/>
            </a:pPr>
            <a:r>
              <a:rPr lang="en-US" sz="1600" dirty="0">
                <a:solidFill>
                  <a:schemeClr val="tx1"/>
                </a:solidFill>
              </a:rPr>
              <a:t>Provide periodic and “as needed” coaching</a:t>
            </a:r>
          </a:p>
          <a:p>
            <a:pPr marL="285750" indent="-285750">
              <a:buFont typeface="Arial" panose="020B0604020202020204" pitchFamily="34" charset="0"/>
              <a:buChar char="•"/>
            </a:pPr>
            <a:r>
              <a:rPr lang="en-US" sz="1600" dirty="0">
                <a:solidFill>
                  <a:schemeClr val="tx1"/>
                </a:solidFill>
              </a:rPr>
              <a:t>Assists with mandatory peer reviews and claim-storming sessions</a:t>
            </a:r>
          </a:p>
          <a:p>
            <a:pPr>
              <a:spcAft>
                <a:spcPts val="0"/>
              </a:spcAft>
            </a:pPr>
            <a:r>
              <a:rPr lang="en-US" dirty="0">
                <a:solidFill>
                  <a:srgbClr val="0093D1"/>
                </a:solidFill>
              </a:rPr>
              <a:t>Operations Specialist – TBD</a:t>
            </a:r>
          </a:p>
          <a:p>
            <a:pPr marL="285750" indent="-285750">
              <a:spcAft>
                <a:spcPts val="200"/>
              </a:spcAft>
              <a:buFont typeface="Arial" panose="020B0604020202020204" pitchFamily="34" charset="0"/>
              <a:buChar char="•"/>
            </a:pPr>
            <a:r>
              <a:rPr lang="en-US" sz="1600" dirty="0">
                <a:solidFill>
                  <a:schemeClr val="tx1"/>
                </a:solidFill>
              </a:rPr>
              <a:t>Assists the manager on escalated leave/claim issues</a:t>
            </a:r>
          </a:p>
          <a:p>
            <a:pPr marL="285750" indent="-285750">
              <a:spcAft>
                <a:spcPts val="200"/>
              </a:spcAft>
              <a:buFont typeface="Arial" panose="020B0604020202020204" pitchFamily="34" charset="0"/>
              <a:buChar char="•"/>
            </a:pPr>
            <a:r>
              <a:rPr lang="en-US" sz="1600" dirty="0">
                <a:solidFill>
                  <a:schemeClr val="tx1"/>
                </a:solidFill>
              </a:rPr>
              <a:t>Monitors Absence service performance</a:t>
            </a:r>
          </a:p>
          <a:p>
            <a:pPr marL="285750" indent="-285750">
              <a:buFont typeface="Arial" panose="020B0604020202020204" pitchFamily="34" charset="0"/>
              <a:buChar char="•"/>
            </a:pPr>
            <a:r>
              <a:rPr lang="en-US" sz="1600" dirty="0">
                <a:solidFill>
                  <a:schemeClr val="tx1"/>
                </a:solidFill>
              </a:rPr>
              <a:t>Assists with audits, training, etc.</a:t>
            </a:r>
          </a:p>
          <a:p>
            <a:pPr>
              <a:spcAft>
                <a:spcPts val="0"/>
              </a:spcAft>
            </a:pPr>
            <a:r>
              <a:rPr lang="en-US" dirty="0">
                <a:solidFill>
                  <a:srgbClr val="0093D1"/>
                </a:solidFill>
              </a:rPr>
              <a:t>Leave and Disability Examiner</a:t>
            </a:r>
          </a:p>
          <a:p>
            <a:pPr marL="285750" indent="-285750">
              <a:buFont typeface="Arial" panose="020B0604020202020204" pitchFamily="34" charset="0"/>
              <a:buChar char="•"/>
            </a:pPr>
            <a:r>
              <a:rPr lang="en-US" sz="1600" dirty="0">
                <a:solidFill>
                  <a:schemeClr val="tx1"/>
                </a:solidFill>
              </a:rPr>
              <a:t>Manages coordinated leave and STD claims</a:t>
            </a:r>
          </a:p>
          <a:p>
            <a:pPr>
              <a:spcAft>
                <a:spcPts val="0"/>
              </a:spcAft>
            </a:pPr>
            <a:r>
              <a:rPr lang="en-US" dirty="0">
                <a:solidFill>
                  <a:srgbClr val="0093D1"/>
                </a:solidFill>
              </a:rPr>
              <a:t>Leave Specialist  </a:t>
            </a:r>
          </a:p>
          <a:p>
            <a:pPr marL="285750" indent="-285750">
              <a:buFont typeface="Arial" panose="020B0604020202020204" pitchFamily="34" charset="0"/>
              <a:buChar char="•"/>
            </a:pPr>
            <a:r>
              <a:rPr lang="en-US" sz="1600" dirty="0">
                <a:solidFill>
                  <a:schemeClr val="tx1"/>
                </a:solidFill>
              </a:rPr>
              <a:t>Manages leave-only cases (no coordinated STD claims)</a:t>
            </a:r>
          </a:p>
        </p:txBody>
      </p:sp>
      <p:sp>
        <p:nvSpPr>
          <p:cNvPr id="2" name="TextBox 1"/>
          <p:cNvSpPr txBox="1"/>
          <p:nvPr/>
        </p:nvSpPr>
        <p:spPr>
          <a:xfrm>
            <a:off x="6751675" y="1584249"/>
            <a:ext cx="2062716" cy="2308324"/>
          </a:xfrm>
          <a:prstGeom prst="rect">
            <a:avLst/>
          </a:prstGeom>
          <a:solidFill>
            <a:srgbClr val="0093D1"/>
          </a:solidFill>
        </p:spPr>
        <p:txBody>
          <a:bodyPr wrap="square" rtlCol="0">
            <a:spAutoFit/>
          </a:bodyPr>
          <a:lstStyle/>
          <a:p>
            <a:r>
              <a:rPr lang="en-US" sz="1600" dirty="0">
                <a:solidFill>
                  <a:schemeClr val="bg1"/>
                </a:solidFill>
              </a:rPr>
              <a:t>Your Absence service team is located at our home office in Portland, Oregon. They work in the same location as our primary Absence intake team.</a:t>
            </a:r>
          </a:p>
        </p:txBody>
      </p:sp>
    </p:spTree>
    <p:extLst>
      <p:ext uri="{BB962C8B-B14F-4D97-AF65-F5344CB8AC3E}">
        <p14:creationId xmlns:p14="http://schemas.microsoft.com/office/powerpoint/2010/main" val="1203838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24000"/>
            <a:ext cx="5334000" cy="4114800"/>
          </a:xfrm>
        </p:spPr>
        <p:txBody>
          <a:bodyPr/>
          <a:lstStyle/>
          <a:p>
            <a:pPr>
              <a:spcBef>
                <a:spcPts val="600"/>
              </a:spcBef>
            </a:pPr>
            <a:r>
              <a:rPr lang="en-US" sz="2000" dirty="0">
                <a:solidFill>
                  <a:srgbClr val="0093D1"/>
                </a:solidFill>
              </a:rPr>
              <a:t>Absence Management Service Overview</a:t>
            </a:r>
          </a:p>
          <a:p>
            <a:pPr marL="457200" lvl="1" indent="-223838">
              <a:spcBef>
                <a:spcPts val="600"/>
              </a:spcBef>
              <a:buFont typeface="Arial" panose="020B0604020202020204" pitchFamily="34" charset="0"/>
              <a:buChar char="•"/>
            </a:pPr>
            <a:r>
              <a:rPr lang="en-US" dirty="0">
                <a:solidFill>
                  <a:srgbClr val="0093D1"/>
                </a:solidFill>
              </a:rPr>
              <a:t>Leave initiation</a:t>
            </a:r>
          </a:p>
          <a:p>
            <a:pPr marL="457200" lvl="1" indent="-223838">
              <a:spcBef>
                <a:spcPts val="600"/>
              </a:spcBef>
              <a:buFont typeface="Arial" panose="020B0604020202020204" pitchFamily="34" charset="0"/>
              <a:buChar char="•"/>
            </a:pPr>
            <a:r>
              <a:rPr lang="en-US" dirty="0">
                <a:solidFill>
                  <a:srgbClr val="0093D1"/>
                </a:solidFill>
              </a:rPr>
              <a:t>Process</a:t>
            </a:r>
          </a:p>
          <a:p>
            <a:pPr>
              <a:spcBef>
                <a:spcPts val="600"/>
              </a:spcBef>
            </a:pPr>
            <a:r>
              <a:rPr lang="en-US" sz="2000" dirty="0">
                <a:solidFill>
                  <a:srgbClr val="0093D1"/>
                </a:solidFill>
              </a:rPr>
              <a:t>Responsibilities</a:t>
            </a:r>
          </a:p>
          <a:p>
            <a:pPr marL="457200" lvl="1" indent="-223838">
              <a:spcBef>
                <a:spcPts val="600"/>
              </a:spcBef>
              <a:buFont typeface="Arial" panose="020B0604020202020204" pitchFamily="34" charset="0"/>
              <a:buChar char="•"/>
            </a:pPr>
            <a:r>
              <a:rPr lang="en-US" dirty="0">
                <a:solidFill>
                  <a:srgbClr val="0093D1"/>
                </a:solidFill>
              </a:rPr>
              <a:t>Employee</a:t>
            </a:r>
          </a:p>
          <a:p>
            <a:pPr marL="457200" lvl="1" indent="-223838">
              <a:spcBef>
                <a:spcPts val="600"/>
              </a:spcBef>
              <a:buFont typeface="Arial" panose="020B0604020202020204" pitchFamily="34" charset="0"/>
              <a:buChar char="•"/>
            </a:pPr>
            <a:r>
              <a:rPr lang="en-US" dirty="0">
                <a:solidFill>
                  <a:srgbClr val="0093D1"/>
                </a:solidFill>
              </a:rPr>
              <a:t>Employer</a:t>
            </a:r>
          </a:p>
          <a:p>
            <a:pPr marL="457200" lvl="1" indent="-223838">
              <a:spcBef>
                <a:spcPts val="600"/>
              </a:spcBef>
              <a:buFont typeface="Arial" panose="020B0604020202020204" pitchFamily="34" charset="0"/>
              <a:buChar char="•"/>
            </a:pPr>
            <a:r>
              <a:rPr lang="en-US" dirty="0">
                <a:solidFill>
                  <a:srgbClr val="0093D1"/>
                </a:solidFill>
              </a:rPr>
              <a:t>The Standard</a:t>
            </a:r>
          </a:p>
          <a:p>
            <a:pPr>
              <a:spcBef>
                <a:spcPts val="600"/>
              </a:spcBef>
            </a:pPr>
            <a:r>
              <a:rPr lang="en-US" sz="2000" dirty="0">
                <a:solidFill>
                  <a:srgbClr val="0093D1"/>
                </a:solidFill>
              </a:rPr>
              <a:t>Online Demonstration</a:t>
            </a:r>
          </a:p>
          <a:p>
            <a:pPr marL="342900" indent="-342900">
              <a:spcBef>
                <a:spcPts val="600"/>
              </a:spcBef>
              <a:buFont typeface="Arial" panose="020B0604020202020204" pitchFamily="34" charset="0"/>
              <a:buChar char="•"/>
            </a:pPr>
            <a:endParaRPr lang="en-US" sz="2000" dirty="0">
              <a:solidFill>
                <a:srgbClr val="0093D1"/>
              </a:solidFill>
            </a:endParaRPr>
          </a:p>
        </p:txBody>
      </p:sp>
      <p:sp>
        <p:nvSpPr>
          <p:cNvPr id="4" name="Slide Number Placeholder 3"/>
          <p:cNvSpPr>
            <a:spLocks noGrp="1"/>
          </p:cNvSpPr>
          <p:nvPr>
            <p:ph type="sldNum" sz="quarter" idx="10"/>
          </p:nvPr>
        </p:nvSpPr>
        <p:spPr/>
        <p:txBody>
          <a:bodyPr/>
          <a:lstStyle/>
          <a:p>
            <a:pPr>
              <a:defRPr/>
            </a:pPr>
            <a:fld id="{FAB721C6-B02D-8045-8C83-F3873172C969}" type="slidenum">
              <a:rPr lang="en-US" smtClean="0"/>
              <a:pPr>
                <a:defRPr/>
              </a:pPr>
              <a:t>2</a:t>
            </a:fld>
            <a:endParaRPr lang="en-US" dirty="0"/>
          </a:p>
        </p:txBody>
      </p:sp>
      <p:sp>
        <p:nvSpPr>
          <p:cNvPr id="9" name="Title 14"/>
          <p:cNvSpPr txBox="1">
            <a:spLocks/>
          </p:cNvSpPr>
          <p:nvPr/>
        </p:nvSpPr>
        <p:spPr>
          <a:xfrm>
            <a:off x="685800" y="502167"/>
            <a:ext cx="5791200" cy="457200"/>
          </a:xfrm>
          <a:prstGeom prst="rect">
            <a:avLst/>
          </a:prstGeom>
        </p:spPr>
        <p:txBody>
          <a:bodyPr lIns="0" tIns="27432" rIns="0" bIns="27432">
            <a:noAutofit/>
          </a:bodyPr>
          <a:lstStyle>
            <a:lvl1pPr algn="l" rtl="0" eaLnBrk="1" fontAlgn="base" hangingPunct="1">
              <a:spcBef>
                <a:spcPct val="0"/>
              </a:spcBef>
              <a:spcAft>
                <a:spcPct val="0"/>
              </a:spcAft>
              <a:defRPr sz="2800" b="0" i="0" kern="1200">
                <a:solidFill>
                  <a:schemeClr val="tx2"/>
                </a:solidFill>
                <a:latin typeface="Arial"/>
                <a:ea typeface="ＭＳ Ｐゴシック" charset="0"/>
                <a:cs typeface="Arial"/>
              </a:defRPr>
            </a:lvl1pPr>
            <a:lvl2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a:lstStyle>
          <a:p>
            <a:r>
              <a:rPr lang="en-US" sz="2700" dirty="0"/>
              <a:t>Today’s Agenda</a:t>
            </a:r>
          </a:p>
        </p:txBody>
      </p:sp>
    </p:spTree>
    <p:extLst>
      <p:ext uri="{BB962C8B-B14F-4D97-AF65-F5344CB8AC3E}">
        <p14:creationId xmlns:p14="http://schemas.microsoft.com/office/powerpoint/2010/main" val="2149153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AB721C6-B02D-8045-8C83-F3873172C969}" type="slidenum">
              <a:rPr lang="en-US" smtClean="0"/>
              <a:pPr>
                <a:defRPr/>
              </a:pPr>
              <a:t>20</a:t>
            </a:fld>
            <a:endParaRPr lang="en-US" dirty="0"/>
          </a:p>
        </p:txBody>
      </p:sp>
      <p:sp>
        <p:nvSpPr>
          <p:cNvPr id="4" name="Title 3"/>
          <p:cNvSpPr>
            <a:spLocks noGrp="1"/>
          </p:cNvSpPr>
          <p:nvPr>
            <p:ph type="ctrTitle"/>
          </p:nvPr>
        </p:nvSpPr>
        <p:spPr/>
        <p:txBody>
          <a:bodyPr/>
          <a:lstStyle/>
          <a:p>
            <a:r>
              <a:rPr lang="en-US"/>
              <a:t>Additional Resources</a:t>
            </a:r>
            <a:endParaRPr lang="en-US" dirty="0"/>
          </a:p>
        </p:txBody>
      </p:sp>
      <p:sp>
        <p:nvSpPr>
          <p:cNvPr id="7" name="Content Placeholder 5"/>
          <p:cNvSpPr>
            <a:spLocks noGrp="1"/>
          </p:cNvSpPr>
          <p:nvPr>
            <p:ph idx="1"/>
          </p:nvPr>
        </p:nvSpPr>
        <p:spPr>
          <a:xfrm>
            <a:off x="685799" y="1244666"/>
            <a:ext cx="7845552" cy="4921958"/>
          </a:xfrm>
        </p:spPr>
        <p:txBody>
          <a:bodyPr/>
          <a:lstStyle/>
          <a:p>
            <a:pPr>
              <a:spcAft>
                <a:spcPts val="0"/>
              </a:spcAft>
            </a:pPr>
            <a:r>
              <a:rPr lang="en-US" dirty="0">
                <a:solidFill>
                  <a:srgbClr val="0093D1"/>
                </a:solidFill>
              </a:rPr>
              <a:t>Absence Management Consultant – Miriam Baer</a:t>
            </a:r>
          </a:p>
          <a:p>
            <a:pPr marL="285750" indent="-285750">
              <a:spcAft>
                <a:spcPts val="200"/>
              </a:spcAft>
              <a:buFont typeface="Arial" panose="020B0604020202020204" pitchFamily="34" charset="0"/>
              <a:buChar char="•"/>
            </a:pPr>
            <a:r>
              <a:rPr lang="en-US" sz="1600" dirty="0">
                <a:solidFill>
                  <a:schemeClr val="tx1"/>
                </a:solidFill>
              </a:rPr>
              <a:t>Provides ongoing support following go-live </a:t>
            </a:r>
          </a:p>
          <a:p>
            <a:pPr marL="285750" indent="-285750">
              <a:spcAft>
                <a:spcPts val="200"/>
              </a:spcAft>
              <a:buFont typeface="Arial" panose="020B0604020202020204" pitchFamily="34" charset="0"/>
              <a:buChar char="•"/>
            </a:pPr>
            <a:r>
              <a:rPr lang="en-US" sz="1600" dirty="0">
                <a:solidFill>
                  <a:schemeClr val="tx1"/>
                </a:solidFill>
              </a:rPr>
              <a:t>Addresses federal/state leave law compliance</a:t>
            </a:r>
            <a:r>
              <a:rPr lang="en-US" sz="1600" dirty="0">
                <a:solidFill>
                  <a:srgbClr val="7030A0"/>
                </a:solidFill>
              </a:rPr>
              <a:t> </a:t>
            </a:r>
            <a:r>
              <a:rPr lang="en-US" sz="1600" dirty="0">
                <a:solidFill>
                  <a:schemeClr val="tx1"/>
                </a:solidFill>
              </a:rPr>
              <a:t>questions</a:t>
            </a:r>
          </a:p>
          <a:p>
            <a:pPr marL="285750" indent="-285750">
              <a:spcAft>
                <a:spcPts val="200"/>
              </a:spcAft>
              <a:buFont typeface="Arial" panose="020B0604020202020204" pitchFamily="34" charset="0"/>
              <a:buChar char="•"/>
            </a:pPr>
            <a:r>
              <a:rPr lang="en-US" sz="1600" dirty="0">
                <a:solidFill>
                  <a:schemeClr val="tx1"/>
                </a:solidFill>
              </a:rPr>
              <a:t>Provides any needed adjustments to Absence administration</a:t>
            </a:r>
          </a:p>
          <a:p>
            <a:pPr marL="574675" lvl="1" indent="-234950">
              <a:spcAft>
                <a:spcPts val="200"/>
              </a:spcAft>
              <a:buFont typeface="Courier New" panose="02070309020205020404" pitchFamily="49" charset="0"/>
              <a:buChar char="-"/>
            </a:pPr>
            <a:r>
              <a:rPr lang="en-US" sz="1400" dirty="0">
                <a:solidFill>
                  <a:schemeClr val="tx1"/>
                </a:solidFill>
              </a:rPr>
              <a:t>FAQ updates</a:t>
            </a:r>
          </a:p>
          <a:p>
            <a:pPr marL="574675" lvl="1" indent="-234950">
              <a:spcAft>
                <a:spcPts val="200"/>
              </a:spcAft>
              <a:buFont typeface="Courier New" panose="02070309020205020404" pitchFamily="49" charset="0"/>
              <a:buChar char="-"/>
            </a:pPr>
            <a:r>
              <a:rPr lang="en-US" sz="1400" dirty="0">
                <a:solidFill>
                  <a:schemeClr val="tx1"/>
                </a:solidFill>
              </a:rPr>
              <a:t>Online self-service and email configuration</a:t>
            </a:r>
          </a:p>
          <a:p>
            <a:pPr marL="287338" indent="-287338">
              <a:spcAft>
                <a:spcPts val="200"/>
              </a:spcAft>
              <a:buFont typeface="Arial" panose="020B0604020202020204" pitchFamily="34" charset="0"/>
              <a:buChar char="•"/>
            </a:pPr>
            <a:r>
              <a:rPr lang="en-US" sz="1600" dirty="0">
                <a:solidFill>
                  <a:schemeClr val="tx1"/>
                </a:solidFill>
              </a:rPr>
              <a:t>Provides ongoing training and support for Absence and STD administration</a:t>
            </a:r>
          </a:p>
          <a:p>
            <a:pPr>
              <a:spcAft>
                <a:spcPts val="0"/>
              </a:spcAft>
            </a:pPr>
            <a:r>
              <a:rPr lang="en-US" dirty="0">
                <a:solidFill>
                  <a:srgbClr val="0093D1"/>
                </a:solidFill>
              </a:rPr>
              <a:t>Onsite Account Specialist – Tiffany Begley</a:t>
            </a:r>
          </a:p>
          <a:p>
            <a:pPr marL="285750" indent="-285750">
              <a:spcAft>
                <a:spcPts val="200"/>
              </a:spcAft>
              <a:buFont typeface="Arial" panose="020B0604020202020204" pitchFamily="34" charset="0"/>
              <a:buChar char="•"/>
            </a:pPr>
            <a:r>
              <a:rPr lang="en-US" sz="1600" dirty="0">
                <a:solidFill>
                  <a:schemeClr val="tx1"/>
                </a:solidFill>
              </a:rPr>
              <a:t>Provides support to HR and Managers when navigating the system and general questions regarding services</a:t>
            </a:r>
          </a:p>
          <a:p>
            <a:pPr>
              <a:spcAft>
                <a:spcPts val="0"/>
              </a:spcAft>
            </a:pPr>
            <a:r>
              <a:rPr lang="en-US" dirty="0">
                <a:solidFill>
                  <a:srgbClr val="0093D1"/>
                </a:solidFill>
              </a:rPr>
              <a:t>National Accounts Consultant – Holly Keeton</a:t>
            </a:r>
          </a:p>
          <a:p>
            <a:pPr marL="285750" indent="-285750">
              <a:spcAft>
                <a:spcPts val="200"/>
              </a:spcAft>
              <a:buFont typeface="Arial" panose="020B0604020202020204" pitchFamily="34" charset="0"/>
              <a:buChar char="•"/>
            </a:pPr>
            <a:r>
              <a:rPr lang="en-US" sz="1600" dirty="0">
                <a:solidFill>
                  <a:schemeClr val="tx1"/>
                </a:solidFill>
              </a:rPr>
              <a:t>Provides overall support and services, including billing, policy support, questions and issue resolution</a:t>
            </a:r>
          </a:p>
          <a:p>
            <a:pPr marL="285750" indent="-285750">
              <a:spcAft>
                <a:spcPts val="200"/>
              </a:spcAft>
              <a:buFont typeface="Arial" panose="020B0604020202020204" pitchFamily="34" charset="0"/>
              <a:buChar char="•"/>
            </a:pPr>
            <a:r>
              <a:rPr lang="en-US" sz="1600" dirty="0">
                <a:solidFill>
                  <a:schemeClr val="tx1"/>
                </a:solidFill>
              </a:rPr>
              <a:t>Primary contact for questions or concerns on any products or services provided by The Standard</a:t>
            </a:r>
          </a:p>
          <a:p>
            <a:pPr marL="285750" indent="-285750">
              <a:spcAft>
                <a:spcPts val="200"/>
              </a:spcAft>
              <a:buFont typeface="Arial" panose="020B0604020202020204" pitchFamily="34" charset="0"/>
              <a:buChar char="•"/>
            </a:pPr>
            <a:endParaRPr lang="en-US" sz="1600" dirty="0">
              <a:solidFill>
                <a:schemeClr val="tx1"/>
              </a:solidFill>
            </a:endParaRPr>
          </a:p>
        </p:txBody>
      </p:sp>
    </p:spTree>
    <p:extLst>
      <p:ext uri="{BB962C8B-B14F-4D97-AF65-F5344CB8AC3E}">
        <p14:creationId xmlns:p14="http://schemas.microsoft.com/office/powerpoint/2010/main" val="1100948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AB721C6-B02D-8045-8C83-F3873172C969}" type="slidenum">
              <a:rPr lang="en-US" smtClean="0"/>
              <a:pPr>
                <a:defRPr/>
              </a:pPr>
              <a:t>21</a:t>
            </a:fld>
            <a:endParaRPr lang="en-US" dirty="0"/>
          </a:p>
        </p:txBody>
      </p:sp>
      <p:sp>
        <p:nvSpPr>
          <p:cNvPr id="4" name="Title 3"/>
          <p:cNvSpPr>
            <a:spLocks noGrp="1"/>
          </p:cNvSpPr>
          <p:nvPr>
            <p:ph type="ctrTitle"/>
          </p:nvPr>
        </p:nvSpPr>
        <p:spPr/>
        <p:txBody>
          <a:bodyPr/>
          <a:lstStyle/>
          <a:p>
            <a:r>
              <a:rPr lang="en-US" dirty="0"/>
              <a:t>Whom to Contact When</a:t>
            </a:r>
          </a:p>
        </p:txBody>
      </p:sp>
      <p:sp>
        <p:nvSpPr>
          <p:cNvPr id="7" name="Content Placeholder 5"/>
          <p:cNvSpPr>
            <a:spLocks noGrp="1"/>
          </p:cNvSpPr>
          <p:nvPr>
            <p:ph idx="1"/>
          </p:nvPr>
        </p:nvSpPr>
        <p:spPr>
          <a:xfrm>
            <a:off x="685800" y="1499855"/>
            <a:ext cx="7848600" cy="4114800"/>
          </a:xfrm>
        </p:spPr>
        <p:txBody>
          <a:bodyPr/>
          <a:lstStyle/>
          <a:p>
            <a:r>
              <a:rPr lang="en-US" dirty="0">
                <a:solidFill>
                  <a:srgbClr val="0093D1"/>
                </a:solidFill>
              </a:rPr>
              <a:t>Contact City of Memphis internal HR team with questions about:</a:t>
            </a:r>
          </a:p>
          <a:p>
            <a:pPr marL="285750" indent="-285750">
              <a:buFont typeface="Arial" panose="020B0604020202020204" pitchFamily="34" charset="0"/>
              <a:buChar char="•"/>
            </a:pPr>
            <a:r>
              <a:rPr lang="en-US" sz="1600" dirty="0">
                <a:solidFill>
                  <a:schemeClr val="tx1"/>
                </a:solidFill>
              </a:rPr>
              <a:t>Benefits administration or PTO administration for employees on leave</a:t>
            </a:r>
          </a:p>
          <a:p>
            <a:pPr marL="285750" indent="-285750">
              <a:buFont typeface="Arial" panose="020B0604020202020204" pitchFamily="34" charset="0"/>
              <a:buChar char="•"/>
            </a:pPr>
            <a:r>
              <a:rPr lang="en-US" sz="1600" dirty="0">
                <a:solidFill>
                  <a:schemeClr val="tx1"/>
                </a:solidFill>
              </a:rPr>
              <a:t>City of Memphis leave of absence policy</a:t>
            </a:r>
          </a:p>
          <a:p>
            <a:pPr marL="285750" indent="-285750">
              <a:buFont typeface="Arial" panose="020B0604020202020204" pitchFamily="34" charset="0"/>
              <a:buChar char="•"/>
            </a:pPr>
            <a:r>
              <a:rPr lang="en-US" sz="1600" dirty="0">
                <a:solidFill>
                  <a:schemeClr val="tx1"/>
                </a:solidFill>
              </a:rPr>
              <a:t>Benefit premium payments for employees on leave</a:t>
            </a:r>
          </a:p>
          <a:p>
            <a:pPr marL="285750" indent="-285750">
              <a:buFont typeface="Arial" panose="020B0604020202020204" pitchFamily="34" charset="0"/>
              <a:buChar char="•"/>
            </a:pPr>
            <a:r>
              <a:rPr lang="en-US" sz="1600" dirty="0">
                <a:solidFill>
                  <a:schemeClr val="tx1"/>
                </a:solidFill>
              </a:rPr>
              <a:t>Suspected leave abuse or misrepresentation</a:t>
            </a:r>
          </a:p>
          <a:p>
            <a:pPr marL="285750" indent="-285750">
              <a:buFont typeface="Arial" panose="020B0604020202020204" pitchFamily="34" charset="0"/>
              <a:buChar char="•"/>
            </a:pPr>
            <a:endParaRPr lang="en-US" dirty="0">
              <a:solidFill>
                <a:schemeClr val="tx1"/>
              </a:solidFill>
            </a:endParaRPr>
          </a:p>
          <a:p>
            <a:r>
              <a:rPr lang="en-US" dirty="0">
                <a:solidFill>
                  <a:srgbClr val="0093D1"/>
                </a:solidFill>
              </a:rPr>
              <a:t>Contact </a:t>
            </a:r>
            <a:r>
              <a:rPr lang="en-US" b="1" dirty="0">
                <a:solidFill>
                  <a:srgbClr val="0093D1"/>
                </a:solidFill>
              </a:rPr>
              <a:t>Absence@standard.com</a:t>
            </a:r>
            <a:r>
              <a:rPr lang="en-US" dirty="0">
                <a:solidFill>
                  <a:srgbClr val="0093D1"/>
                </a:solidFill>
              </a:rPr>
              <a:t> for questions regarding:</a:t>
            </a:r>
          </a:p>
          <a:p>
            <a:pPr marL="285750" indent="-285750">
              <a:buFont typeface="Arial" panose="020B0604020202020204" pitchFamily="34" charset="0"/>
              <a:buChar char="•"/>
            </a:pPr>
            <a:r>
              <a:rPr lang="en-US" sz="1600" dirty="0">
                <a:solidFill>
                  <a:schemeClr val="tx1"/>
                </a:solidFill>
              </a:rPr>
              <a:t>A specific leave/disability claim</a:t>
            </a:r>
          </a:p>
          <a:p>
            <a:pPr marL="285750" indent="-285750">
              <a:buFont typeface="Arial" panose="020B0604020202020204" pitchFamily="34" charset="0"/>
              <a:buChar char="•"/>
            </a:pPr>
            <a:r>
              <a:rPr lang="en-US" sz="1600" dirty="0">
                <a:solidFill>
                  <a:schemeClr val="tx1"/>
                </a:solidFill>
              </a:rPr>
              <a:t>Response turnaround time is 24-48 business hours, depending on research needed</a:t>
            </a:r>
          </a:p>
        </p:txBody>
      </p:sp>
    </p:spTree>
    <p:extLst>
      <p:ext uri="{BB962C8B-B14F-4D97-AF65-F5344CB8AC3E}">
        <p14:creationId xmlns:p14="http://schemas.microsoft.com/office/powerpoint/2010/main" val="2604683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AB721C6-B02D-8045-8C83-F3873172C969}" type="slidenum">
              <a:rPr lang="en-US" smtClean="0"/>
              <a:pPr>
                <a:defRPr/>
              </a:pPr>
              <a:t>22</a:t>
            </a:fld>
            <a:endParaRPr lang="en-US" dirty="0"/>
          </a:p>
        </p:txBody>
      </p:sp>
      <p:sp>
        <p:nvSpPr>
          <p:cNvPr id="4" name="Title 3"/>
          <p:cNvSpPr>
            <a:spLocks noGrp="1"/>
          </p:cNvSpPr>
          <p:nvPr>
            <p:ph type="ctrTitle"/>
          </p:nvPr>
        </p:nvSpPr>
        <p:spPr/>
        <p:txBody>
          <a:bodyPr/>
          <a:lstStyle/>
          <a:p>
            <a:r>
              <a:rPr lang="en-US" dirty="0"/>
              <a:t>Whom to Contact When</a:t>
            </a:r>
          </a:p>
        </p:txBody>
      </p:sp>
      <p:sp>
        <p:nvSpPr>
          <p:cNvPr id="7" name="Content Placeholder 5"/>
          <p:cNvSpPr>
            <a:spLocks noGrp="1"/>
          </p:cNvSpPr>
          <p:nvPr>
            <p:ph idx="1"/>
          </p:nvPr>
        </p:nvSpPr>
        <p:spPr>
          <a:xfrm>
            <a:off x="647700" y="1488704"/>
            <a:ext cx="7848600" cy="4114800"/>
          </a:xfrm>
        </p:spPr>
        <p:txBody>
          <a:bodyPr/>
          <a:lstStyle/>
          <a:p>
            <a:r>
              <a:rPr lang="en-US" dirty="0">
                <a:solidFill>
                  <a:srgbClr val="0093D1"/>
                </a:solidFill>
              </a:rPr>
              <a:t>Contact </a:t>
            </a:r>
            <a:r>
              <a:rPr lang="en-US" b="1" dirty="0">
                <a:solidFill>
                  <a:srgbClr val="0093D1"/>
                </a:solidFill>
              </a:rPr>
              <a:t>Tiffany.Begley@standard.com</a:t>
            </a:r>
            <a:r>
              <a:rPr lang="en-US" dirty="0">
                <a:solidFill>
                  <a:srgbClr val="0093D1"/>
                </a:solidFill>
              </a:rPr>
              <a:t> for:</a:t>
            </a:r>
          </a:p>
          <a:p>
            <a:pPr marL="285750" indent="-285750">
              <a:buFont typeface="Arial" panose="020B0604020202020204" pitchFamily="34" charset="0"/>
              <a:buChar char="•"/>
            </a:pPr>
            <a:r>
              <a:rPr lang="en-US" sz="1600" dirty="0">
                <a:solidFill>
                  <a:schemeClr val="tx1"/>
                </a:solidFill>
              </a:rPr>
              <a:t>Escalation of leave/claim issues (i.e. no response from </a:t>
            </a:r>
            <a:r>
              <a:rPr lang="en-US" sz="1600" b="1" dirty="0">
                <a:solidFill>
                  <a:schemeClr val="tx1"/>
                </a:solidFill>
              </a:rPr>
              <a:t>Absence@standard.com</a:t>
            </a:r>
            <a:r>
              <a:rPr lang="en-US" sz="1600" dirty="0">
                <a:solidFill>
                  <a:schemeClr val="tx1"/>
                </a:solidFill>
              </a:rPr>
              <a:t> within 24 hours, response urgently needed, etc.)</a:t>
            </a:r>
          </a:p>
          <a:p>
            <a:pPr marL="285750" indent="-285750">
              <a:buFont typeface="Arial" panose="020B0604020202020204" pitchFamily="34" charset="0"/>
              <a:buChar char="•"/>
            </a:pPr>
            <a:r>
              <a:rPr lang="en-US" sz="1600" dirty="0">
                <a:solidFill>
                  <a:schemeClr val="tx1"/>
                </a:solidFill>
              </a:rPr>
              <a:t>Absence Portal Setup, email communications</a:t>
            </a:r>
          </a:p>
          <a:p>
            <a:pPr lvl="0"/>
            <a:r>
              <a:rPr lang="en-US" dirty="0">
                <a:solidFill>
                  <a:srgbClr val="0093D1"/>
                </a:solidFill>
              </a:rPr>
              <a:t>Contact </a:t>
            </a:r>
            <a:r>
              <a:rPr lang="en-US" b="1" dirty="0">
                <a:solidFill>
                  <a:srgbClr val="0093D1"/>
                </a:solidFill>
              </a:rPr>
              <a:t>Miriam.Baer@standard.com</a:t>
            </a:r>
            <a:r>
              <a:rPr lang="en-US" dirty="0">
                <a:solidFill>
                  <a:srgbClr val="0093D1"/>
                </a:solidFill>
              </a:rPr>
              <a:t> for:</a:t>
            </a:r>
          </a:p>
          <a:p>
            <a:pPr marL="285750" lvl="0" indent="-285750">
              <a:buFont typeface="Arial" panose="020B0604020202020204" pitchFamily="34" charset="0"/>
              <a:buChar char="•"/>
            </a:pPr>
            <a:r>
              <a:rPr lang="en-US" sz="1600" dirty="0">
                <a:solidFill>
                  <a:prstClr val="black"/>
                </a:solidFill>
              </a:rPr>
              <a:t>Federal/state leave law </a:t>
            </a:r>
            <a:r>
              <a:rPr lang="en-US" sz="1600" dirty="0">
                <a:solidFill>
                  <a:schemeClr val="tx1"/>
                </a:solidFill>
              </a:rPr>
              <a:t>compliance</a:t>
            </a:r>
            <a:r>
              <a:rPr lang="en-US" sz="1600" dirty="0">
                <a:solidFill>
                  <a:srgbClr val="FF0000"/>
                </a:solidFill>
              </a:rPr>
              <a:t> </a:t>
            </a:r>
            <a:r>
              <a:rPr lang="en-US" sz="1600" dirty="0">
                <a:solidFill>
                  <a:prstClr val="black"/>
                </a:solidFill>
              </a:rPr>
              <a:t>questions</a:t>
            </a:r>
          </a:p>
          <a:p>
            <a:pPr marL="285750" lvl="0" indent="-285750">
              <a:buFont typeface="Arial" panose="020B0604020202020204" pitchFamily="34" charset="0"/>
              <a:buChar char="•"/>
            </a:pPr>
            <a:r>
              <a:rPr lang="en-US" sz="1600" dirty="0">
                <a:solidFill>
                  <a:prstClr val="black"/>
                </a:solidFill>
              </a:rPr>
              <a:t>Absence or Disability process questions or change requests</a:t>
            </a:r>
          </a:p>
          <a:p>
            <a:pPr marL="285750" lvl="0" indent="-285750">
              <a:buFont typeface="Arial" panose="020B0604020202020204" pitchFamily="34" charset="0"/>
              <a:buChar char="•"/>
            </a:pPr>
            <a:r>
              <a:rPr lang="en-US" sz="1600" dirty="0">
                <a:solidFill>
                  <a:prstClr val="black"/>
                </a:solidFill>
              </a:rPr>
              <a:t>Adjustments to Absence Portal access</a:t>
            </a:r>
          </a:p>
          <a:p>
            <a:pPr marL="285750" lvl="0" indent="-285750">
              <a:buFont typeface="Arial" panose="020B0604020202020204" pitchFamily="34" charset="0"/>
              <a:buChar char="•"/>
            </a:pPr>
            <a:r>
              <a:rPr lang="en-US" sz="1600" dirty="0">
                <a:solidFill>
                  <a:prstClr val="black"/>
                </a:solidFill>
              </a:rPr>
              <a:t>Adjustments to Absence correspondence</a:t>
            </a:r>
          </a:p>
          <a:p>
            <a:pPr lvl="0"/>
            <a:r>
              <a:rPr lang="en-US" dirty="0">
                <a:solidFill>
                  <a:srgbClr val="0093D1"/>
                </a:solidFill>
              </a:rPr>
              <a:t>Contact </a:t>
            </a:r>
            <a:r>
              <a:rPr lang="en-US" b="1" dirty="0">
                <a:solidFill>
                  <a:srgbClr val="0093D1"/>
                </a:solidFill>
              </a:rPr>
              <a:t>Holly.Keeton@standard.com</a:t>
            </a:r>
            <a:r>
              <a:rPr lang="en-US" dirty="0">
                <a:solidFill>
                  <a:srgbClr val="0093D1"/>
                </a:solidFill>
              </a:rPr>
              <a:t> for:</a:t>
            </a:r>
          </a:p>
          <a:p>
            <a:pPr marL="285750" lvl="0" indent="-285750">
              <a:buFont typeface="Arial" panose="020B0604020202020204" pitchFamily="34" charset="0"/>
              <a:buChar char="•"/>
            </a:pPr>
            <a:r>
              <a:rPr lang="en-US" sz="1600" dirty="0">
                <a:solidFill>
                  <a:prstClr val="black"/>
                </a:solidFill>
              </a:rPr>
              <a:t>Questions about products/services administered by The Standard</a:t>
            </a:r>
          </a:p>
          <a:p>
            <a:pPr marL="285750" lvl="0" indent="-285750">
              <a:buFont typeface="Arial" panose="020B0604020202020204" pitchFamily="34" charset="0"/>
              <a:buChar char="•"/>
            </a:pPr>
            <a:r>
              <a:rPr lang="en-US" sz="1600" dirty="0">
                <a:solidFill>
                  <a:prstClr val="black"/>
                </a:solidFill>
              </a:rPr>
              <a:t>Service issues</a:t>
            </a:r>
          </a:p>
          <a:p>
            <a:pPr lvl="0"/>
            <a:endParaRPr lang="en-US" sz="1600" dirty="0">
              <a:solidFill>
                <a:prstClr val="black"/>
              </a:solidFill>
            </a:endParaRPr>
          </a:p>
          <a:p>
            <a:endParaRPr lang="en-US" sz="1600" dirty="0">
              <a:solidFill>
                <a:schemeClr val="tx1"/>
              </a:solidFill>
            </a:endParaRPr>
          </a:p>
        </p:txBody>
      </p:sp>
    </p:spTree>
    <p:extLst>
      <p:ext uri="{BB962C8B-B14F-4D97-AF65-F5344CB8AC3E}">
        <p14:creationId xmlns:p14="http://schemas.microsoft.com/office/powerpoint/2010/main" val="1254818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895600"/>
            <a:ext cx="8153400" cy="533400"/>
          </a:xfrm>
        </p:spPr>
        <p:txBody>
          <a:bodyPr/>
          <a:lstStyle/>
          <a:p>
            <a:r>
              <a:rPr lang="en-US" sz="3600" dirty="0"/>
              <a:t>Communications</a:t>
            </a:r>
          </a:p>
        </p:txBody>
      </p:sp>
    </p:spTree>
    <p:extLst>
      <p:ext uri="{BB962C8B-B14F-4D97-AF65-F5344CB8AC3E}">
        <p14:creationId xmlns:p14="http://schemas.microsoft.com/office/powerpoint/2010/main" val="1312396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236217297"/>
              </p:ext>
            </p:extLst>
          </p:nvPr>
        </p:nvGraphicFramePr>
        <p:xfrm>
          <a:off x="685799" y="1202472"/>
          <a:ext cx="7798982" cy="4368800"/>
        </p:xfrm>
        <a:graphic>
          <a:graphicData uri="http://schemas.openxmlformats.org/drawingml/2006/table">
            <a:tbl>
              <a:tblPr firstRow="1" bandRow="1">
                <a:tableStyleId>{9D7B26C5-4107-4FEC-AEDC-1716B250A1EF}</a:tableStyleId>
              </a:tblPr>
              <a:tblGrid>
                <a:gridCol w="2064068">
                  <a:extLst>
                    <a:ext uri="{9D8B030D-6E8A-4147-A177-3AD203B41FA5}">
                      <a16:colId xmlns:a16="http://schemas.microsoft.com/office/drawing/2014/main" val="20000"/>
                    </a:ext>
                  </a:extLst>
                </a:gridCol>
                <a:gridCol w="1632267">
                  <a:extLst>
                    <a:ext uri="{9D8B030D-6E8A-4147-A177-3AD203B41FA5}">
                      <a16:colId xmlns:a16="http://schemas.microsoft.com/office/drawing/2014/main" val="20001"/>
                    </a:ext>
                  </a:extLst>
                </a:gridCol>
                <a:gridCol w="4102647">
                  <a:extLst>
                    <a:ext uri="{9D8B030D-6E8A-4147-A177-3AD203B41FA5}">
                      <a16:colId xmlns:a16="http://schemas.microsoft.com/office/drawing/2014/main" val="20002"/>
                    </a:ext>
                  </a:extLst>
                </a:gridCol>
              </a:tblGrid>
              <a:tr h="457200">
                <a:tc>
                  <a:txBody>
                    <a:bodyPr/>
                    <a:lstStyle/>
                    <a:p>
                      <a:r>
                        <a:rPr lang="en-US" sz="1400" dirty="0">
                          <a:solidFill>
                            <a:srgbClr val="0093D1"/>
                          </a:solidFill>
                        </a:rPr>
                        <a:t>Employee Letter </a:t>
                      </a:r>
                      <a:br>
                        <a:rPr lang="en-US" sz="1400" dirty="0">
                          <a:solidFill>
                            <a:srgbClr val="0093D1"/>
                          </a:solidFill>
                        </a:rPr>
                      </a:br>
                      <a:r>
                        <a:rPr lang="en-US" sz="1400" dirty="0">
                          <a:solidFill>
                            <a:srgbClr val="0093D1"/>
                          </a:solidFill>
                        </a:rPr>
                        <a:t>or Outreach</a:t>
                      </a:r>
                      <a:endParaRPr lang="en-US" sz="1400" b="0" dirty="0">
                        <a:solidFill>
                          <a:srgbClr val="0093D1"/>
                        </a:solidFill>
                      </a:endParaRPr>
                    </a:p>
                  </a:txBody>
                  <a:tcPr/>
                </a:tc>
                <a:tc>
                  <a:txBody>
                    <a:bodyPr/>
                    <a:lstStyle/>
                    <a:p>
                      <a:pPr algn="ctr"/>
                      <a:r>
                        <a:rPr lang="en-US" sz="1400" dirty="0">
                          <a:solidFill>
                            <a:srgbClr val="0093D1"/>
                          </a:solidFill>
                        </a:rPr>
                        <a:t>Associated </a:t>
                      </a:r>
                      <a:br>
                        <a:rPr lang="en-US" sz="1400" dirty="0">
                          <a:solidFill>
                            <a:srgbClr val="0093D1"/>
                          </a:solidFill>
                        </a:rPr>
                      </a:br>
                      <a:r>
                        <a:rPr lang="en-US" sz="1400" dirty="0">
                          <a:solidFill>
                            <a:srgbClr val="0093D1"/>
                          </a:solidFill>
                        </a:rPr>
                        <a:t>employer email?</a:t>
                      </a:r>
                      <a:endParaRPr lang="en-US" sz="1400" b="0" dirty="0">
                        <a:solidFill>
                          <a:srgbClr val="0093D1"/>
                        </a:solidFill>
                      </a:endParaRPr>
                    </a:p>
                  </a:txBody>
                  <a:tcPr/>
                </a:tc>
                <a:tc>
                  <a:txBody>
                    <a:bodyPr/>
                    <a:lstStyle/>
                    <a:p>
                      <a:r>
                        <a:rPr lang="en-US" sz="1400" dirty="0">
                          <a:solidFill>
                            <a:srgbClr val="0093D1"/>
                          </a:solidFill>
                        </a:rPr>
                        <a:t>Timing </a:t>
                      </a:r>
                      <a:br>
                        <a:rPr lang="en-US" sz="1400" dirty="0">
                          <a:solidFill>
                            <a:srgbClr val="0093D1"/>
                          </a:solidFill>
                        </a:rPr>
                      </a:br>
                      <a:r>
                        <a:rPr lang="en-US" sz="1400" dirty="0">
                          <a:solidFill>
                            <a:srgbClr val="0093D1"/>
                          </a:solidFill>
                        </a:rPr>
                        <a:t>(business hours/days)</a:t>
                      </a:r>
                      <a:endParaRPr lang="en-US" sz="1400" b="0" dirty="0">
                        <a:solidFill>
                          <a:srgbClr val="0093D1"/>
                        </a:solidFill>
                      </a:endParaRPr>
                    </a:p>
                  </a:txBody>
                  <a:tcPr/>
                </a:tc>
                <a:extLst>
                  <a:ext uri="{0D108BD9-81ED-4DB2-BD59-A6C34878D82A}">
                    <a16:rowId xmlns:a16="http://schemas.microsoft.com/office/drawing/2014/main" val="10000"/>
                  </a:ext>
                </a:extLst>
              </a:tr>
              <a:tr h="457200">
                <a:tc>
                  <a:txBody>
                    <a:bodyPr/>
                    <a:lstStyle/>
                    <a:p>
                      <a:r>
                        <a:rPr lang="en-US" sz="1400" dirty="0"/>
                        <a:t>New request/</a:t>
                      </a:r>
                      <a:br>
                        <a:rPr lang="en-US" sz="1400" dirty="0"/>
                      </a:br>
                      <a:r>
                        <a:rPr lang="en-US" sz="1400" dirty="0"/>
                        <a:t>Leave notification</a:t>
                      </a:r>
                    </a:p>
                  </a:txBody>
                  <a:tcPr>
                    <a:solidFill>
                      <a:srgbClr val="C1C1C1"/>
                    </a:solidFill>
                  </a:tcPr>
                </a:tc>
                <a:tc>
                  <a:txBody>
                    <a:bodyPr/>
                    <a:lstStyle/>
                    <a:p>
                      <a:pPr algn="ctr"/>
                      <a:r>
                        <a:rPr lang="en-US" sz="1400" dirty="0"/>
                        <a:t>Yes</a:t>
                      </a:r>
                    </a:p>
                  </a:txBody>
                  <a:tcPr>
                    <a:solidFill>
                      <a:srgbClr val="C1C1C1"/>
                    </a:solidFill>
                  </a:tcPr>
                </a:tc>
                <a:tc>
                  <a:txBody>
                    <a:bodyPr/>
                    <a:lstStyle/>
                    <a:p>
                      <a:r>
                        <a:rPr lang="en-US" sz="1400" dirty="0"/>
                        <a:t>Within 24 hours of eligibility determination</a:t>
                      </a:r>
                    </a:p>
                  </a:txBody>
                  <a:tcPr>
                    <a:solidFill>
                      <a:srgbClr val="C1C1C1"/>
                    </a:solidFill>
                  </a:tcPr>
                </a:tc>
                <a:extLst>
                  <a:ext uri="{0D108BD9-81ED-4DB2-BD59-A6C34878D82A}">
                    <a16:rowId xmlns:a16="http://schemas.microsoft.com/office/drawing/2014/main" val="10001"/>
                  </a:ext>
                </a:extLst>
              </a:tr>
              <a:tr h="457200">
                <a:tc>
                  <a:txBody>
                    <a:bodyPr/>
                    <a:lstStyle/>
                    <a:p>
                      <a:r>
                        <a:rPr lang="en-US" sz="1400" dirty="0"/>
                        <a:t>Follow-up for </a:t>
                      </a:r>
                      <a:br>
                        <a:rPr lang="en-US" sz="1400" dirty="0"/>
                      </a:br>
                      <a:r>
                        <a:rPr lang="en-US" sz="1400" dirty="0"/>
                        <a:t>certification non-receipt</a:t>
                      </a:r>
                    </a:p>
                  </a:txBody>
                  <a:tcPr>
                    <a:noFill/>
                  </a:tcPr>
                </a:tc>
                <a:tc>
                  <a:txBody>
                    <a:bodyPr/>
                    <a:lstStyle/>
                    <a:p>
                      <a:pPr algn="ctr"/>
                      <a:r>
                        <a:rPr lang="en-US" sz="1400" dirty="0"/>
                        <a:t>No</a:t>
                      </a:r>
                    </a:p>
                  </a:txBody>
                  <a:tcPr>
                    <a:noFill/>
                  </a:tcPr>
                </a:tc>
                <a:tc>
                  <a:txBody>
                    <a:bodyPr/>
                    <a:lstStyle/>
                    <a:p>
                      <a:r>
                        <a:rPr lang="en-US" sz="1400" dirty="0"/>
                        <a:t>9 days following leave request</a:t>
                      </a:r>
                    </a:p>
                  </a:txBody>
                  <a:tcPr>
                    <a:noFill/>
                  </a:tcPr>
                </a:tc>
                <a:extLst>
                  <a:ext uri="{0D108BD9-81ED-4DB2-BD59-A6C34878D82A}">
                    <a16:rowId xmlns:a16="http://schemas.microsoft.com/office/drawing/2014/main" val="10002"/>
                  </a:ext>
                </a:extLst>
              </a:tr>
              <a:tr h="370840">
                <a:tc>
                  <a:txBody>
                    <a:bodyPr/>
                    <a:lstStyle/>
                    <a:p>
                      <a:r>
                        <a:rPr lang="en-US" sz="1400" dirty="0"/>
                        <a:t>Incomplete certification</a:t>
                      </a:r>
                    </a:p>
                  </a:txBody>
                  <a:tcPr>
                    <a:solidFill>
                      <a:srgbClr val="C1C1C1"/>
                    </a:solidFill>
                  </a:tcPr>
                </a:tc>
                <a:tc>
                  <a:txBody>
                    <a:bodyPr/>
                    <a:lstStyle/>
                    <a:p>
                      <a:pPr algn="ctr"/>
                      <a:r>
                        <a:rPr lang="en-US" sz="1400" dirty="0"/>
                        <a:t>No</a:t>
                      </a:r>
                    </a:p>
                  </a:txBody>
                  <a:tcPr>
                    <a:solidFill>
                      <a:srgbClr val="C1C1C1"/>
                    </a:solidFill>
                  </a:tcPr>
                </a:tc>
                <a:tc>
                  <a:txBody>
                    <a:bodyPr/>
                    <a:lstStyle/>
                    <a:p>
                      <a:r>
                        <a:rPr lang="en-US" sz="1400" dirty="0"/>
                        <a:t>Only as applicable, within 5 days of receiving</a:t>
                      </a:r>
                      <a:r>
                        <a:rPr lang="en-US" sz="1400" baseline="0" dirty="0"/>
                        <a:t> certification</a:t>
                      </a:r>
                      <a:endParaRPr lang="en-US" sz="1400" dirty="0"/>
                    </a:p>
                  </a:txBody>
                  <a:tcPr>
                    <a:solidFill>
                      <a:srgbClr val="C1C1C1"/>
                    </a:solidFill>
                  </a:tcPr>
                </a:tc>
                <a:extLst>
                  <a:ext uri="{0D108BD9-81ED-4DB2-BD59-A6C34878D82A}">
                    <a16:rowId xmlns:a16="http://schemas.microsoft.com/office/drawing/2014/main" val="10003"/>
                  </a:ext>
                </a:extLst>
              </a:tr>
              <a:tr h="370840">
                <a:tc>
                  <a:txBody>
                    <a:bodyPr/>
                    <a:lstStyle/>
                    <a:p>
                      <a:r>
                        <a:rPr lang="en-US" sz="1400" dirty="0"/>
                        <a:t>Leave</a:t>
                      </a:r>
                      <a:r>
                        <a:rPr lang="en-US" sz="1400" baseline="0" dirty="0"/>
                        <a:t> and </a:t>
                      </a:r>
                      <a:br>
                        <a:rPr lang="en-US" sz="1400" baseline="0" dirty="0"/>
                      </a:br>
                      <a:r>
                        <a:rPr lang="en-US" sz="1400" baseline="0" dirty="0"/>
                        <a:t>STD decision</a:t>
                      </a:r>
                      <a:endParaRPr lang="en-US" sz="1400" dirty="0"/>
                    </a:p>
                  </a:txBody>
                  <a:tcPr>
                    <a:noFill/>
                  </a:tcPr>
                </a:tc>
                <a:tc>
                  <a:txBody>
                    <a:bodyPr/>
                    <a:lstStyle/>
                    <a:p>
                      <a:pPr algn="ctr"/>
                      <a:r>
                        <a:rPr lang="en-US" sz="1400" dirty="0"/>
                        <a:t>Yes</a:t>
                      </a:r>
                    </a:p>
                  </a:txBody>
                  <a:tcPr>
                    <a:noFill/>
                  </a:tcPr>
                </a:tc>
                <a:tc>
                  <a:txBody>
                    <a:bodyPr/>
                    <a:lstStyle/>
                    <a:p>
                      <a:r>
                        <a:rPr lang="en-US" sz="1400" b="1" dirty="0"/>
                        <a:t>Decision:</a:t>
                      </a:r>
                      <a:r>
                        <a:rPr lang="en-US" sz="1400" baseline="0" dirty="0"/>
                        <a:t> Within 5 days of receiving certification</a:t>
                      </a:r>
                    </a:p>
                    <a:p>
                      <a:r>
                        <a:rPr lang="en-US" sz="1400" b="1" baseline="0" dirty="0"/>
                        <a:t>Notification: </a:t>
                      </a:r>
                      <a:r>
                        <a:rPr lang="en-US" sz="1400" b="0" baseline="0" dirty="0"/>
                        <a:t>W</a:t>
                      </a:r>
                      <a:r>
                        <a:rPr lang="en-US" sz="1400" baseline="0" dirty="0"/>
                        <a:t>ithin 24 hours of decision</a:t>
                      </a:r>
                      <a:endParaRPr lang="en-US" sz="1400" dirty="0"/>
                    </a:p>
                  </a:txBody>
                  <a:tcPr>
                    <a:noFill/>
                  </a:tcPr>
                </a:tc>
                <a:extLst>
                  <a:ext uri="{0D108BD9-81ED-4DB2-BD59-A6C34878D82A}">
                    <a16:rowId xmlns:a16="http://schemas.microsoft.com/office/drawing/2014/main" val="10004"/>
                  </a:ext>
                </a:extLst>
              </a:tr>
              <a:tr h="370840">
                <a:tc>
                  <a:txBody>
                    <a:bodyPr/>
                    <a:lstStyle/>
                    <a:p>
                      <a:r>
                        <a:rPr lang="en-US" sz="1400" dirty="0"/>
                        <a:t>Leave extension</a:t>
                      </a:r>
                    </a:p>
                  </a:txBody>
                  <a:tcPr>
                    <a:solidFill>
                      <a:srgbClr val="C1C1C1"/>
                    </a:solidFill>
                  </a:tcPr>
                </a:tc>
                <a:tc>
                  <a:txBody>
                    <a:bodyPr/>
                    <a:lstStyle/>
                    <a:p>
                      <a:pPr algn="ctr"/>
                      <a:r>
                        <a:rPr lang="en-US" sz="1400" dirty="0"/>
                        <a:t>Yes</a:t>
                      </a:r>
                    </a:p>
                  </a:txBody>
                  <a:tcPr>
                    <a:solidFill>
                      <a:srgbClr val="C1C1C1"/>
                    </a:solidFill>
                  </a:tcPr>
                </a:tc>
                <a:tc>
                  <a:txBody>
                    <a:bodyPr/>
                    <a:lstStyle/>
                    <a:p>
                      <a:r>
                        <a:rPr lang="en-US" sz="1400" dirty="0"/>
                        <a:t>Only as applicable</a:t>
                      </a:r>
                    </a:p>
                  </a:txBody>
                  <a:tcPr>
                    <a:solidFill>
                      <a:srgbClr val="C1C1C1"/>
                    </a:solidFill>
                  </a:tcPr>
                </a:tc>
                <a:extLst>
                  <a:ext uri="{0D108BD9-81ED-4DB2-BD59-A6C34878D82A}">
                    <a16:rowId xmlns:a16="http://schemas.microsoft.com/office/drawing/2014/main" val="10005"/>
                  </a:ext>
                </a:extLst>
              </a:tr>
              <a:tr h="370840">
                <a:tc>
                  <a:txBody>
                    <a:bodyPr/>
                    <a:lstStyle/>
                    <a:p>
                      <a:r>
                        <a:rPr lang="en-US" sz="1400" dirty="0"/>
                        <a:t>Recertification</a:t>
                      </a:r>
                    </a:p>
                  </a:txBody>
                  <a:tcPr>
                    <a:noFill/>
                  </a:tcPr>
                </a:tc>
                <a:tc>
                  <a:txBody>
                    <a:bodyPr/>
                    <a:lstStyle/>
                    <a:p>
                      <a:pPr algn="ctr"/>
                      <a:r>
                        <a:rPr lang="en-US" sz="1400" dirty="0"/>
                        <a:t>No</a:t>
                      </a:r>
                    </a:p>
                  </a:txBody>
                  <a:tcPr>
                    <a:noFill/>
                  </a:tcPr>
                </a:tc>
                <a:tc>
                  <a:txBody>
                    <a:bodyPr/>
                    <a:lstStyle/>
                    <a:p>
                      <a:r>
                        <a:rPr lang="en-US" sz="1400" dirty="0"/>
                        <a:t>Every 6 months </a:t>
                      </a:r>
                      <a:br>
                        <a:rPr lang="en-US" sz="1400" dirty="0"/>
                      </a:br>
                      <a:r>
                        <a:rPr lang="en-US" sz="1400" dirty="0"/>
                        <a:t>(or sooner</a:t>
                      </a:r>
                      <a:r>
                        <a:rPr lang="en-US" sz="1400" baseline="0" dirty="0"/>
                        <a:t> depending on leave circumstances)</a:t>
                      </a:r>
                      <a:endParaRPr lang="en-US" sz="1400" dirty="0"/>
                    </a:p>
                  </a:txBody>
                  <a:tcPr>
                    <a:noFill/>
                  </a:tcPr>
                </a:tc>
                <a:extLst>
                  <a:ext uri="{0D108BD9-81ED-4DB2-BD59-A6C34878D82A}">
                    <a16:rowId xmlns:a16="http://schemas.microsoft.com/office/drawing/2014/main" val="10006"/>
                  </a:ext>
                </a:extLst>
              </a:tr>
              <a:tr h="370840">
                <a:tc>
                  <a:txBody>
                    <a:bodyPr/>
                    <a:lstStyle/>
                    <a:p>
                      <a:r>
                        <a:rPr lang="en-US" sz="1400" dirty="0">
                          <a:solidFill>
                            <a:schemeClr val="tx1"/>
                          </a:solidFill>
                        </a:rPr>
                        <a:t>Return to work letter</a:t>
                      </a:r>
                    </a:p>
                  </a:txBody>
                  <a:tcPr>
                    <a:solidFill>
                      <a:srgbClr val="C1C1C1"/>
                    </a:solidFill>
                  </a:tcPr>
                </a:tc>
                <a:tc>
                  <a:txBody>
                    <a:bodyPr/>
                    <a:lstStyle/>
                    <a:p>
                      <a:pPr algn="ctr"/>
                      <a:r>
                        <a:rPr lang="en-US" sz="1400" dirty="0">
                          <a:solidFill>
                            <a:schemeClr val="tx1"/>
                          </a:solidFill>
                        </a:rPr>
                        <a:t>Yes</a:t>
                      </a:r>
                    </a:p>
                  </a:txBody>
                  <a:tcPr>
                    <a:solidFill>
                      <a:srgbClr val="C1C1C1"/>
                    </a:solidFill>
                  </a:tcPr>
                </a:tc>
                <a:tc>
                  <a:txBody>
                    <a:bodyPr/>
                    <a:lstStyle/>
                    <a:p>
                      <a:r>
                        <a:rPr lang="en-US" sz="1400" baseline="0" dirty="0">
                          <a:solidFill>
                            <a:schemeClr val="tx1"/>
                          </a:solidFill>
                        </a:rPr>
                        <a:t>Sent 14 days prior to RTW date on file</a:t>
                      </a:r>
                    </a:p>
                  </a:txBody>
                  <a:tcPr>
                    <a:solidFill>
                      <a:srgbClr val="C1C1C1"/>
                    </a:solidFill>
                  </a:tcPr>
                </a:tc>
                <a:extLst>
                  <a:ext uri="{0D108BD9-81ED-4DB2-BD59-A6C34878D82A}">
                    <a16:rowId xmlns:a16="http://schemas.microsoft.com/office/drawing/2014/main" val="10007"/>
                  </a:ext>
                </a:extLst>
              </a:tr>
              <a:tr h="370840">
                <a:tc>
                  <a:txBody>
                    <a:bodyPr/>
                    <a:lstStyle/>
                    <a:p>
                      <a:r>
                        <a:rPr lang="en-US" sz="1400" dirty="0">
                          <a:solidFill>
                            <a:schemeClr val="tx1"/>
                          </a:solidFill>
                        </a:rPr>
                        <a:t>Return to work verification</a:t>
                      </a:r>
                    </a:p>
                  </a:txBody>
                  <a:tcPr>
                    <a:noFill/>
                  </a:tcPr>
                </a:tc>
                <a:tc>
                  <a:txBody>
                    <a:bodyPr/>
                    <a:lstStyle/>
                    <a:p>
                      <a:pPr algn="ctr"/>
                      <a:r>
                        <a:rPr lang="en-US" sz="1400" dirty="0">
                          <a:solidFill>
                            <a:schemeClr val="tx1"/>
                          </a:solidFill>
                        </a:rPr>
                        <a:t>Employer</a:t>
                      </a:r>
                      <a:br>
                        <a:rPr lang="en-US" sz="1400" dirty="0">
                          <a:solidFill>
                            <a:schemeClr val="tx1"/>
                          </a:solidFill>
                        </a:rPr>
                      </a:br>
                      <a:r>
                        <a:rPr lang="en-US" sz="1400" dirty="0">
                          <a:solidFill>
                            <a:schemeClr val="tx1"/>
                          </a:solidFill>
                        </a:rPr>
                        <a:t>email only</a:t>
                      </a:r>
                    </a:p>
                  </a:txBody>
                  <a:tcPr>
                    <a:noFill/>
                  </a:tcPr>
                </a:tc>
                <a:tc>
                  <a:txBody>
                    <a:bodyPr/>
                    <a:lstStyle/>
                    <a:p>
                      <a:r>
                        <a:rPr lang="en-US" sz="1400" dirty="0">
                          <a:solidFill>
                            <a:schemeClr val="tx1"/>
                          </a:solidFill>
                        </a:rPr>
                        <a:t>First</a:t>
                      </a:r>
                      <a:r>
                        <a:rPr lang="en-US" sz="1400" baseline="0" dirty="0">
                          <a:solidFill>
                            <a:schemeClr val="tx1"/>
                          </a:solidFill>
                        </a:rPr>
                        <a:t> business day after expected RTW date</a:t>
                      </a:r>
                    </a:p>
                  </a:txBody>
                  <a:tcPr>
                    <a:noFill/>
                  </a:tcPr>
                </a:tc>
                <a:extLst>
                  <a:ext uri="{0D108BD9-81ED-4DB2-BD59-A6C34878D82A}">
                    <a16:rowId xmlns:a16="http://schemas.microsoft.com/office/drawing/2014/main" val="10008"/>
                  </a:ext>
                </a:extLst>
              </a:tr>
            </a:tbl>
          </a:graphicData>
        </a:graphic>
      </p:graphicFrame>
      <p:sp>
        <p:nvSpPr>
          <p:cNvPr id="3" name="Slide Number Placeholder 2"/>
          <p:cNvSpPr>
            <a:spLocks noGrp="1"/>
          </p:cNvSpPr>
          <p:nvPr>
            <p:ph type="sldNum" sz="quarter" idx="10"/>
          </p:nvPr>
        </p:nvSpPr>
        <p:spPr/>
        <p:txBody>
          <a:bodyPr/>
          <a:lstStyle/>
          <a:p>
            <a:pPr>
              <a:defRPr/>
            </a:pPr>
            <a:fld id="{FAB721C6-B02D-8045-8C83-F3873172C969}" type="slidenum">
              <a:rPr lang="en-US" smtClean="0"/>
              <a:pPr>
                <a:defRPr/>
              </a:pPr>
              <a:t>24</a:t>
            </a:fld>
            <a:endParaRPr lang="en-US" dirty="0"/>
          </a:p>
        </p:txBody>
      </p:sp>
      <p:sp>
        <p:nvSpPr>
          <p:cNvPr id="4" name="Title 3"/>
          <p:cNvSpPr>
            <a:spLocks noGrp="1"/>
          </p:cNvSpPr>
          <p:nvPr>
            <p:ph type="ctrTitle"/>
          </p:nvPr>
        </p:nvSpPr>
        <p:spPr/>
        <p:txBody>
          <a:bodyPr/>
          <a:lstStyle/>
          <a:p>
            <a:r>
              <a:rPr lang="en-US" dirty="0"/>
              <a:t>Correspondence Timeline</a:t>
            </a:r>
          </a:p>
        </p:txBody>
      </p:sp>
      <p:sp>
        <p:nvSpPr>
          <p:cNvPr id="8" name="Rectangle 7"/>
          <p:cNvSpPr/>
          <p:nvPr/>
        </p:nvSpPr>
        <p:spPr>
          <a:xfrm>
            <a:off x="685799" y="5607323"/>
            <a:ext cx="7798982" cy="307777"/>
          </a:xfrm>
          <a:prstGeom prst="rect">
            <a:avLst/>
          </a:prstGeom>
          <a:solidFill>
            <a:srgbClr val="F89828"/>
          </a:solidFill>
        </p:spPr>
        <p:txBody>
          <a:bodyPr wrap="square">
            <a:spAutoFit/>
          </a:bodyPr>
          <a:lstStyle/>
          <a:p>
            <a:r>
              <a:rPr lang="en-US" sz="1400" b="1" dirty="0"/>
              <a:t>Note: </a:t>
            </a:r>
            <a:r>
              <a:rPr lang="en-US" sz="1400" dirty="0"/>
              <a:t>Employer review/response at the RTW verification step is crucial to the RTW process.</a:t>
            </a:r>
          </a:p>
        </p:txBody>
      </p:sp>
    </p:spTree>
    <p:extLst>
      <p:ext uri="{BB962C8B-B14F-4D97-AF65-F5344CB8AC3E}">
        <p14:creationId xmlns:p14="http://schemas.microsoft.com/office/powerpoint/2010/main" val="3659553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685800" y="1500188"/>
          <a:ext cx="7772400" cy="3169920"/>
        </p:xfrm>
        <a:graphic>
          <a:graphicData uri="http://schemas.openxmlformats.org/drawingml/2006/table">
            <a:tbl>
              <a:tblPr firstRow="1" bandRow="1">
                <a:tableStyleId>{5C22544A-7EE6-4342-B048-85BDC9FD1C3A}</a:tableStyleId>
              </a:tblPr>
              <a:tblGrid>
                <a:gridCol w="219456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246888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2194560">
                  <a:extLst>
                    <a:ext uri="{9D8B030D-6E8A-4147-A177-3AD203B41FA5}">
                      <a16:colId xmlns:a16="http://schemas.microsoft.com/office/drawing/2014/main" val="20004"/>
                    </a:ext>
                  </a:extLst>
                </a:gridCol>
              </a:tblGrid>
              <a:tr h="370840">
                <a:tc>
                  <a:txBody>
                    <a:bodyPr/>
                    <a:lstStyle/>
                    <a:p>
                      <a:pPr algn="ctr"/>
                      <a:r>
                        <a:rPr lang="en-US" dirty="0"/>
                        <a:t>Treating</a:t>
                      </a:r>
                      <a:r>
                        <a:rPr lang="en-US" baseline="0" dirty="0"/>
                        <a:t> Physician</a:t>
                      </a:r>
                      <a:endParaRPr lang="en-US" dirty="0"/>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solidFill>
                      <a:srgbClr val="0093D1"/>
                    </a:solidFill>
                  </a:tcPr>
                </a:tc>
                <a:tc>
                  <a:txBody>
                    <a:bodyPr/>
                    <a:lstStyle/>
                    <a:p>
                      <a:pPr algn="ctr"/>
                      <a:endParaRPr lang="en-US" dirty="0"/>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dirty="0"/>
                        <a:t>Employer</a:t>
                      </a:r>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solidFill>
                      <a:srgbClr val="0093D1"/>
                    </a:solidFill>
                  </a:tcPr>
                </a:tc>
                <a:tc>
                  <a:txBody>
                    <a:bodyPr/>
                    <a:lstStyle/>
                    <a:p>
                      <a:pPr algn="ctr"/>
                      <a:endParaRPr lang="en-US" dirty="0"/>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dirty="0"/>
                        <a:t>The Standard</a:t>
                      </a:r>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solidFill>
                      <a:srgbClr val="0093D1"/>
                    </a:solidFill>
                  </a:tcPr>
                </a:tc>
                <a:extLst>
                  <a:ext uri="{0D108BD9-81ED-4DB2-BD59-A6C34878D82A}">
                    <a16:rowId xmlns:a16="http://schemas.microsoft.com/office/drawing/2014/main" val="10000"/>
                  </a:ext>
                </a:extLst>
              </a:tr>
              <a:tr h="370840">
                <a:tc>
                  <a:txBody>
                    <a:bodyPr/>
                    <a:lstStyle/>
                    <a:p>
                      <a:r>
                        <a:rPr lang="en-US" sz="1600" dirty="0"/>
                        <a:t>If the completed</a:t>
                      </a:r>
                      <a:r>
                        <a:rPr lang="en-US" sz="1600" baseline="0" dirty="0"/>
                        <a:t> paperwork isn’t on file, we will reach out to the treating physician’s office every 48 hours for the first 6 business days.</a:t>
                      </a:r>
                      <a:endParaRPr lang="en-US" sz="1600" dirty="0"/>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noFill/>
                  </a:tcPr>
                </a:tc>
                <a:tc>
                  <a:txBody>
                    <a:bodyPr/>
                    <a:lstStyle/>
                    <a:p>
                      <a:endParaRPr lang="en-US" sz="1600" dirty="0"/>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600" dirty="0"/>
                        <a:t>In the first</a:t>
                      </a:r>
                      <a:r>
                        <a:rPr lang="en-US" sz="1600" baseline="0" dirty="0"/>
                        <a:t> 3 business days, you may need to:</a:t>
                      </a:r>
                    </a:p>
                    <a:p>
                      <a:pPr marL="285750" indent="-285750">
                        <a:buFont typeface="Arial" panose="020B0604020202020204" pitchFamily="34" charset="0"/>
                        <a:buChar char="•"/>
                      </a:pPr>
                      <a:r>
                        <a:rPr lang="en-US" sz="1600" baseline="0" dirty="0"/>
                        <a:t>Clarify outstanding eligibility issues</a:t>
                      </a:r>
                    </a:p>
                    <a:p>
                      <a:pPr marL="285750" indent="-285750">
                        <a:buFont typeface="Arial" panose="020B0604020202020204" pitchFamily="34" charset="0"/>
                        <a:buChar char="•"/>
                      </a:pPr>
                      <a:r>
                        <a:rPr lang="en-US" sz="1600" baseline="0" dirty="0"/>
                        <a:t>Provide data for the disability claim</a:t>
                      </a:r>
                    </a:p>
                    <a:p>
                      <a:pPr marL="285750" indent="-285750">
                        <a:buFont typeface="Arial" panose="020B0604020202020204" pitchFamily="34" charset="0"/>
                        <a:buChar char="•"/>
                      </a:pPr>
                      <a:endParaRPr lang="en-US" sz="1600" baseline="0" dirty="0"/>
                    </a:p>
                    <a:p>
                      <a:pPr marL="0" indent="0">
                        <a:buFont typeface="Arial" panose="020B0604020202020204" pitchFamily="34" charset="0"/>
                        <a:buNone/>
                      </a:pPr>
                      <a:r>
                        <a:rPr lang="en-US" sz="1600" baseline="0" dirty="0"/>
                        <a:t>You will also receive an email once the claim decision is made.</a:t>
                      </a:r>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noFill/>
                  </a:tcPr>
                </a:tc>
                <a:tc>
                  <a:txBody>
                    <a:bodyPr/>
                    <a:lstStyle/>
                    <a:p>
                      <a:endParaRPr lang="en-US" sz="1600" dirty="0"/>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600" dirty="0"/>
                        <a:t>Once the claim is complete:</a:t>
                      </a:r>
                    </a:p>
                    <a:p>
                      <a:pPr marL="285750" indent="-285750">
                        <a:buFont typeface="Arial" panose="020B0604020202020204" pitchFamily="34" charset="0"/>
                        <a:buChar char="•"/>
                      </a:pPr>
                      <a:r>
                        <a:rPr lang="en-US" sz="1600" dirty="0"/>
                        <a:t>Review the information within 48 hours</a:t>
                      </a:r>
                    </a:p>
                    <a:p>
                      <a:pPr marL="285750" indent="-285750">
                        <a:buFont typeface="Arial" panose="020B0604020202020204" pitchFamily="34" charset="0"/>
                        <a:buChar char="•"/>
                      </a:pPr>
                      <a:r>
                        <a:rPr lang="en-US" sz="1600" dirty="0"/>
                        <a:t>Render a decision</a:t>
                      </a:r>
                    </a:p>
                    <a:p>
                      <a:pPr marL="285750" indent="-285750">
                        <a:buFont typeface="Arial" panose="020B0604020202020204" pitchFamily="34" charset="0"/>
                        <a:buChar char="•"/>
                      </a:pPr>
                      <a:r>
                        <a:rPr lang="en-US" sz="1600" dirty="0"/>
                        <a:t>Communicate</a:t>
                      </a:r>
                      <a:r>
                        <a:rPr lang="en-US" sz="1600" baseline="0" dirty="0"/>
                        <a:t> the decision</a:t>
                      </a:r>
                    </a:p>
                    <a:p>
                      <a:pPr marL="285750" indent="-285750">
                        <a:buFont typeface="Arial" panose="020B0604020202020204" pitchFamily="34" charset="0"/>
                        <a:buChar char="•"/>
                      </a:pPr>
                      <a:r>
                        <a:rPr lang="en-US" sz="1600" baseline="0" dirty="0"/>
                        <a:t>Mail letters</a:t>
                      </a:r>
                      <a:endParaRPr lang="en-US" sz="1600" dirty="0"/>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0"/>
          </p:nvPr>
        </p:nvSpPr>
        <p:spPr/>
        <p:txBody>
          <a:bodyPr/>
          <a:lstStyle/>
          <a:p>
            <a:pPr>
              <a:defRPr/>
            </a:pPr>
            <a:fld id="{FAB721C6-B02D-8045-8C83-F3873172C969}" type="slidenum">
              <a:rPr lang="en-US" smtClean="0"/>
              <a:pPr>
                <a:defRPr/>
              </a:pPr>
              <a:t>25</a:t>
            </a:fld>
            <a:endParaRPr lang="en-US" dirty="0"/>
          </a:p>
        </p:txBody>
      </p:sp>
      <p:sp>
        <p:nvSpPr>
          <p:cNvPr id="4" name="Title 3"/>
          <p:cNvSpPr>
            <a:spLocks noGrp="1"/>
          </p:cNvSpPr>
          <p:nvPr>
            <p:ph type="ctrTitle"/>
          </p:nvPr>
        </p:nvSpPr>
        <p:spPr/>
        <p:txBody>
          <a:bodyPr/>
          <a:lstStyle/>
          <a:p>
            <a:r>
              <a:rPr lang="en-US" dirty="0"/>
              <a:t>Concurrent Claim Management</a:t>
            </a:r>
          </a:p>
        </p:txBody>
      </p:sp>
    </p:spTree>
    <p:extLst>
      <p:ext uri="{BB962C8B-B14F-4D97-AF65-F5344CB8AC3E}">
        <p14:creationId xmlns:p14="http://schemas.microsoft.com/office/powerpoint/2010/main" val="373537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224194827"/>
              </p:ext>
            </p:extLst>
          </p:nvPr>
        </p:nvGraphicFramePr>
        <p:xfrm>
          <a:off x="685800" y="1500188"/>
          <a:ext cx="7129130" cy="4831080"/>
        </p:xfrm>
        <a:graphic>
          <a:graphicData uri="http://schemas.openxmlformats.org/drawingml/2006/table">
            <a:tbl>
              <a:tblPr>
                <a:tableStyleId>{5C22544A-7EE6-4342-B048-85BDC9FD1C3A}</a:tableStyleId>
              </a:tblPr>
              <a:tblGrid>
                <a:gridCol w="7129130">
                  <a:extLst>
                    <a:ext uri="{9D8B030D-6E8A-4147-A177-3AD203B41FA5}">
                      <a16:colId xmlns:a16="http://schemas.microsoft.com/office/drawing/2014/main" val="20000"/>
                    </a:ext>
                  </a:extLst>
                </a:gridCol>
              </a:tblGrid>
              <a:tr h="370840">
                <a:tc>
                  <a:txBody>
                    <a:bodyPr/>
                    <a:lstStyle/>
                    <a:p>
                      <a:r>
                        <a:rPr lang="en-US" dirty="0">
                          <a:solidFill>
                            <a:schemeClr val="bg1"/>
                          </a:solidFill>
                        </a:rPr>
                        <a:t>1. Paperwork Due Date</a:t>
                      </a:r>
                    </a:p>
                  </a:txBody>
                  <a:tcPr>
                    <a:solidFill>
                      <a:srgbClr val="0093D1"/>
                    </a:solidFill>
                  </a:tcPr>
                </a:tc>
                <a:extLst>
                  <a:ext uri="{0D108BD9-81ED-4DB2-BD59-A6C34878D82A}">
                    <a16:rowId xmlns:a16="http://schemas.microsoft.com/office/drawing/2014/main" val="10000"/>
                  </a:ext>
                </a:extLst>
              </a:tr>
              <a:tr h="370840">
                <a:tc>
                  <a:txBody>
                    <a:bodyPr/>
                    <a:lstStyle/>
                    <a:p>
                      <a:r>
                        <a:rPr lang="en-US" sz="1600" dirty="0"/>
                        <a:t>Employees have </a:t>
                      </a:r>
                      <a:r>
                        <a:rPr lang="en-US" sz="1600" dirty="0">
                          <a:solidFill>
                            <a:schemeClr val="tx1"/>
                          </a:solidFill>
                        </a:rPr>
                        <a:t>15 calendar</a:t>
                      </a:r>
                      <a:r>
                        <a:rPr lang="en-US" sz="1600" baseline="0" dirty="0">
                          <a:solidFill>
                            <a:schemeClr val="tx1"/>
                          </a:solidFill>
                        </a:rPr>
                        <a:t> days </a:t>
                      </a:r>
                      <a:r>
                        <a:rPr lang="en-US" sz="1600" baseline="0" dirty="0"/>
                        <a:t>from the date we confirmed eligibility to:</a:t>
                      </a:r>
                    </a:p>
                    <a:p>
                      <a:pPr marL="339725" indent="-222250">
                        <a:buFont typeface="Arial" panose="020B0604020202020204" pitchFamily="34" charset="0"/>
                        <a:buChar char="•"/>
                      </a:pPr>
                      <a:r>
                        <a:rPr lang="en-US" sz="1600" baseline="0" dirty="0"/>
                        <a:t>Get the treating physician to complete their certificate</a:t>
                      </a:r>
                    </a:p>
                    <a:p>
                      <a:pPr marL="339725" indent="-222250">
                        <a:buFont typeface="Arial" panose="020B0604020202020204" pitchFamily="34" charset="0"/>
                        <a:buChar char="•"/>
                      </a:pPr>
                      <a:r>
                        <a:rPr lang="en-US" sz="1600" baseline="0" dirty="0"/>
                        <a:t>Return the completed certificate to The Standard</a:t>
                      </a:r>
                    </a:p>
                    <a:p>
                      <a:pPr marL="0" indent="0">
                        <a:buFont typeface="Arial" panose="020B0604020202020204" pitchFamily="34" charset="0"/>
                        <a:buNone/>
                      </a:pPr>
                      <a:r>
                        <a:rPr lang="en-US" sz="1600" b="1" baseline="0" dirty="0"/>
                        <a:t>Note: </a:t>
                      </a:r>
                      <a:r>
                        <a:rPr lang="en-US" sz="1600" baseline="0" dirty="0"/>
                        <a:t>If certification is not received by the deadline, the leave will be denied.</a:t>
                      </a:r>
                      <a:br>
                        <a:rPr lang="en-US" sz="1600" baseline="0" dirty="0"/>
                      </a:br>
                      <a:endParaRPr lang="en-US" dirty="0"/>
                    </a:p>
                  </a:txBody>
                  <a:tcPr>
                    <a:noFill/>
                  </a:tcPr>
                </a:tc>
                <a:extLst>
                  <a:ext uri="{0D108BD9-81ED-4DB2-BD59-A6C34878D82A}">
                    <a16:rowId xmlns:a16="http://schemas.microsoft.com/office/drawing/2014/main" val="10001"/>
                  </a:ext>
                </a:extLst>
              </a:tr>
              <a:tr h="370840">
                <a:tc>
                  <a:txBody>
                    <a:bodyPr/>
                    <a:lstStyle/>
                    <a:p>
                      <a:r>
                        <a:rPr lang="en-US" dirty="0">
                          <a:solidFill>
                            <a:schemeClr val="bg1"/>
                          </a:solidFill>
                        </a:rPr>
                        <a:t>2. Leave Decision</a:t>
                      </a:r>
                    </a:p>
                  </a:txBody>
                  <a:tcPr>
                    <a:solidFill>
                      <a:srgbClr val="0093D1"/>
                    </a:solidFill>
                  </a:tcPr>
                </a:tc>
                <a:extLst>
                  <a:ext uri="{0D108BD9-81ED-4DB2-BD59-A6C34878D82A}">
                    <a16:rowId xmlns:a16="http://schemas.microsoft.com/office/drawing/2014/main" val="10002"/>
                  </a:ext>
                </a:extLst>
              </a:tr>
              <a:tr h="370840">
                <a:tc>
                  <a:txBody>
                    <a:bodyPr/>
                    <a:lstStyle/>
                    <a:p>
                      <a:r>
                        <a:rPr lang="en-US" sz="1600" dirty="0"/>
                        <a:t>Once the certificate is received, the</a:t>
                      </a:r>
                      <a:r>
                        <a:rPr lang="en-US" sz="1600" baseline="0" dirty="0"/>
                        <a:t> Leave Specialist will render a decision and communicate the outcome:</a:t>
                      </a:r>
                    </a:p>
                    <a:p>
                      <a:pPr marL="339725" indent="-222250">
                        <a:buFont typeface="Arial" panose="020B0604020202020204" pitchFamily="34" charset="0"/>
                        <a:buChar char="•"/>
                      </a:pPr>
                      <a:r>
                        <a:rPr lang="en-US" sz="1600" baseline="0" dirty="0"/>
                        <a:t>Letter to employee</a:t>
                      </a:r>
                    </a:p>
                    <a:p>
                      <a:pPr marL="339725" indent="-222250">
                        <a:buFont typeface="Arial" panose="020B0604020202020204" pitchFamily="34" charset="0"/>
                        <a:buChar char="•"/>
                      </a:pPr>
                      <a:r>
                        <a:rPr lang="en-US" sz="1600" baseline="0" dirty="0"/>
                        <a:t>Email to employer</a:t>
                      </a:r>
                      <a:br>
                        <a:rPr lang="en-US" sz="1600" baseline="0" dirty="0"/>
                      </a:br>
                      <a:endParaRPr lang="en-US" sz="1600" baseline="0" dirty="0"/>
                    </a:p>
                  </a:txBody>
                  <a:tcPr>
                    <a:noFill/>
                  </a:tcPr>
                </a:tc>
                <a:extLst>
                  <a:ext uri="{0D108BD9-81ED-4DB2-BD59-A6C34878D82A}">
                    <a16:rowId xmlns:a16="http://schemas.microsoft.com/office/drawing/2014/main" val="10003"/>
                  </a:ext>
                </a:extLst>
              </a:tr>
              <a:tr h="370840">
                <a:tc>
                  <a:txBody>
                    <a:bodyPr/>
                    <a:lstStyle/>
                    <a:p>
                      <a:r>
                        <a:rPr lang="en-US" dirty="0">
                          <a:solidFill>
                            <a:schemeClr val="bg1"/>
                          </a:solidFill>
                        </a:rPr>
                        <a:t>3. Non-Receipt and Late</a:t>
                      </a:r>
                      <a:r>
                        <a:rPr lang="en-US" baseline="0" dirty="0">
                          <a:solidFill>
                            <a:schemeClr val="bg1"/>
                          </a:solidFill>
                        </a:rPr>
                        <a:t> Certification</a:t>
                      </a:r>
                      <a:endParaRPr lang="en-US" dirty="0">
                        <a:solidFill>
                          <a:schemeClr val="bg1"/>
                        </a:solidFill>
                      </a:endParaRPr>
                    </a:p>
                  </a:txBody>
                  <a:tcPr>
                    <a:solidFill>
                      <a:srgbClr val="0093D1"/>
                    </a:solidFill>
                  </a:tcPr>
                </a:tc>
                <a:extLst>
                  <a:ext uri="{0D108BD9-81ED-4DB2-BD59-A6C34878D82A}">
                    <a16:rowId xmlns:a16="http://schemas.microsoft.com/office/drawing/2014/main" val="10004"/>
                  </a:ext>
                </a:extLst>
              </a:tr>
              <a:tr h="370840">
                <a:tc>
                  <a:txBody>
                    <a:bodyPr/>
                    <a:lstStyle/>
                    <a:p>
                      <a:r>
                        <a:rPr lang="en-US" sz="1600" dirty="0"/>
                        <a:t>If late</a:t>
                      </a:r>
                      <a:r>
                        <a:rPr lang="en-US" sz="1600" baseline="0" dirty="0"/>
                        <a:t> certification is received that supports the serious heal</a:t>
                      </a:r>
                      <a:r>
                        <a:rPr lang="en-US" sz="1600" baseline="0" dirty="0">
                          <a:solidFill>
                            <a:schemeClr val="tx1"/>
                          </a:solidFill>
                        </a:rPr>
                        <a:t>th condition, we will retroactively approve the entire leave. If the paperwork is received over 2 weeks late – we will reach out to verify if any employment action has been taken.</a:t>
                      </a:r>
                      <a:endParaRPr lang="en-US" dirty="0">
                        <a:solidFill>
                          <a:schemeClr val="tx1"/>
                        </a:solidFill>
                      </a:endParaRPr>
                    </a:p>
                  </a:txBody>
                  <a:tcPr>
                    <a:noFill/>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0"/>
          </p:nvPr>
        </p:nvSpPr>
        <p:spPr/>
        <p:txBody>
          <a:bodyPr/>
          <a:lstStyle/>
          <a:p>
            <a:pPr>
              <a:defRPr/>
            </a:pPr>
            <a:fld id="{FAB721C6-B02D-8045-8C83-F3873172C969}" type="slidenum">
              <a:rPr lang="en-US" smtClean="0"/>
              <a:pPr>
                <a:defRPr/>
              </a:pPr>
              <a:t>26</a:t>
            </a:fld>
            <a:endParaRPr lang="en-US" dirty="0"/>
          </a:p>
        </p:txBody>
      </p:sp>
      <p:sp>
        <p:nvSpPr>
          <p:cNvPr id="4" name="Title 3"/>
          <p:cNvSpPr>
            <a:spLocks noGrp="1"/>
          </p:cNvSpPr>
          <p:nvPr>
            <p:ph type="ctrTitle"/>
          </p:nvPr>
        </p:nvSpPr>
        <p:spPr/>
        <p:txBody>
          <a:bodyPr/>
          <a:lstStyle/>
          <a:p>
            <a:r>
              <a:rPr lang="en-US" dirty="0"/>
              <a:t>Leave Case Management</a:t>
            </a:r>
          </a:p>
        </p:txBody>
      </p:sp>
    </p:spTree>
    <p:extLst>
      <p:ext uri="{BB962C8B-B14F-4D97-AF65-F5344CB8AC3E}">
        <p14:creationId xmlns:p14="http://schemas.microsoft.com/office/powerpoint/2010/main" val="1220402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AB721C6-B02D-8045-8C83-F3873172C969}" type="slidenum">
              <a:rPr lang="en-US" smtClean="0"/>
              <a:pPr>
                <a:defRPr/>
              </a:pPr>
              <a:t>27</a:t>
            </a:fld>
            <a:endParaRPr lang="en-US" dirty="0"/>
          </a:p>
        </p:txBody>
      </p:sp>
      <p:sp>
        <p:nvSpPr>
          <p:cNvPr id="4" name="Title 3"/>
          <p:cNvSpPr>
            <a:spLocks noGrp="1"/>
          </p:cNvSpPr>
          <p:nvPr>
            <p:ph type="ctrTitle"/>
          </p:nvPr>
        </p:nvSpPr>
        <p:spPr/>
        <p:txBody>
          <a:bodyPr/>
          <a:lstStyle/>
          <a:p>
            <a:r>
              <a:rPr lang="en-US" dirty="0"/>
              <a:t>Intermittent Leave Management Process</a:t>
            </a:r>
          </a:p>
        </p:txBody>
      </p:sp>
      <p:sp>
        <p:nvSpPr>
          <p:cNvPr id="7" name="Content Placeholder 5"/>
          <p:cNvSpPr>
            <a:spLocks noGrp="1"/>
          </p:cNvSpPr>
          <p:nvPr>
            <p:ph idx="1"/>
          </p:nvPr>
        </p:nvSpPr>
        <p:spPr>
          <a:xfrm>
            <a:off x="685800" y="1499855"/>
            <a:ext cx="7848600" cy="4114800"/>
          </a:xfrm>
        </p:spPr>
        <p:txBody>
          <a:bodyPr/>
          <a:lstStyle/>
          <a:p>
            <a:pPr marL="342900" indent="-342900">
              <a:buAutoNum type="arabicPeriod"/>
            </a:pPr>
            <a:r>
              <a:rPr lang="en-US" dirty="0">
                <a:solidFill>
                  <a:schemeClr val="tx1"/>
                </a:solidFill>
              </a:rPr>
              <a:t>Employee reports intermittent leave to their manager and to The Standard online, by phone or through the IVR system</a:t>
            </a:r>
          </a:p>
          <a:p>
            <a:pPr marL="342900" indent="-342900">
              <a:buAutoNum type="arabicPeriod"/>
            </a:pPr>
            <a:r>
              <a:rPr lang="en-US" dirty="0">
                <a:solidFill>
                  <a:schemeClr val="tx1"/>
                </a:solidFill>
              </a:rPr>
              <a:t>Reported absences are verified against the employee’s medical certification (frequency/duration review)</a:t>
            </a:r>
          </a:p>
          <a:p>
            <a:pPr marL="342900" indent="-342900">
              <a:buAutoNum type="arabicPeriod"/>
            </a:pPr>
            <a:r>
              <a:rPr lang="en-US" dirty="0">
                <a:solidFill>
                  <a:schemeClr val="tx1"/>
                </a:solidFill>
              </a:rPr>
              <a:t>The Standard sends an email notification to the employer’s HR team indicating the decision for each instance of intermittent usage</a:t>
            </a:r>
          </a:p>
          <a:p>
            <a:pPr marL="342900" indent="-342900">
              <a:buAutoNum type="arabicPeriod"/>
            </a:pPr>
            <a:r>
              <a:rPr lang="en-US" dirty="0">
                <a:solidFill>
                  <a:schemeClr val="tx1"/>
                </a:solidFill>
              </a:rPr>
              <a:t>The Standard evaluates absence patterns</a:t>
            </a:r>
          </a:p>
          <a:p>
            <a:pPr marL="342900" indent="-342900">
              <a:buAutoNum type="arabicPeriod"/>
            </a:pPr>
            <a:r>
              <a:rPr lang="en-US" dirty="0">
                <a:solidFill>
                  <a:schemeClr val="tx1"/>
                </a:solidFill>
              </a:rPr>
              <a:t>Resources are available to combat leave misuse</a:t>
            </a:r>
          </a:p>
          <a:p>
            <a:pPr marL="574675" lvl="1" indent="-234950">
              <a:buFont typeface="Courier New" panose="02070309020205020404" pitchFamily="49" charset="0"/>
              <a:buChar char="-"/>
            </a:pPr>
            <a:r>
              <a:rPr lang="en-US" dirty="0">
                <a:solidFill>
                  <a:schemeClr val="tx1"/>
                </a:solidFill>
              </a:rPr>
              <a:t>Authentication and clarification of leave certifications</a:t>
            </a:r>
          </a:p>
          <a:p>
            <a:pPr marL="574675" lvl="1" indent="-234950">
              <a:buFont typeface="Courier New" panose="02070309020205020404" pitchFamily="49" charset="0"/>
              <a:buChar char="-"/>
            </a:pPr>
            <a:r>
              <a:rPr lang="en-US" dirty="0">
                <a:solidFill>
                  <a:schemeClr val="tx1"/>
                </a:solidFill>
              </a:rPr>
              <a:t>Recertification sooner than 6 months if concerns develop</a:t>
            </a:r>
          </a:p>
        </p:txBody>
      </p:sp>
    </p:spTree>
    <p:extLst>
      <p:ext uri="{BB962C8B-B14F-4D97-AF65-F5344CB8AC3E}">
        <p14:creationId xmlns:p14="http://schemas.microsoft.com/office/powerpoint/2010/main" val="3708994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rgbClr val="0093D1"/>
                </a:solidFill>
              </a:rPr>
              <a:t>Throughout the leave/claim, The Standard will work with the employee to understand their return to work plans. Fourteen days prior to return to work, The Standard will send a letter to the employee and an email to the employer.</a:t>
            </a:r>
          </a:p>
          <a:p>
            <a:pPr marL="339725" indent="-222250">
              <a:buFont typeface="Arial" panose="020B0604020202020204" pitchFamily="34" charset="0"/>
              <a:buChar char="•"/>
            </a:pPr>
            <a:r>
              <a:rPr lang="en-US" dirty="0"/>
              <a:t>Return to work forms sent for an employee’s own serious health condition or for pregnancy are enclosed in the approval letter and the return to work letter.</a:t>
            </a:r>
          </a:p>
          <a:p>
            <a:pPr marL="339725" indent="-222250">
              <a:buFont typeface="Arial" panose="020B0604020202020204" pitchFamily="34" charset="0"/>
              <a:buChar char="•"/>
            </a:pPr>
            <a:r>
              <a:rPr lang="en-US" dirty="0"/>
              <a:t>For a claim/leave of 7 or more days, The Standard will reach out to the employee to find out if the expected return date has changed.</a:t>
            </a:r>
          </a:p>
          <a:p>
            <a:pPr marL="339725" indent="-222250">
              <a:buFont typeface="Arial" panose="020B0604020202020204" pitchFamily="34" charset="0"/>
              <a:buChar char="•"/>
            </a:pPr>
            <a:r>
              <a:rPr lang="en-US" dirty="0"/>
              <a:t>For a claim/leave of less than 7 days, The Standard will work with the employee to ensure they (or their physician) have the form prior to return to work.</a:t>
            </a:r>
          </a:p>
          <a:p>
            <a:pPr marL="339725" indent="-222250">
              <a:buFont typeface="Arial" panose="020B0604020202020204" pitchFamily="34" charset="0"/>
              <a:buChar char="•"/>
            </a:pPr>
            <a:r>
              <a:rPr lang="en-US" dirty="0"/>
              <a:t>Upon the employee’s scheduled RTW, The Standard will email the employer to verify that the employee has returned.</a:t>
            </a:r>
          </a:p>
          <a:p>
            <a:endParaRPr lang="en-US" dirty="0"/>
          </a:p>
        </p:txBody>
      </p:sp>
      <p:sp>
        <p:nvSpPr>
          <p:cNvPr id="3" name="Slide Number Placeholder 2"/>
          <p:cNvSpPr>
            <a:spLocks noGrp="1"/>
          </p:cNvSpPr>
          <p:nvPr>
            <p:ph type="sldNum" sz="quarter" idx="10"/>
          </p:nvPr>
        </p:nvSpPr>
        <p:spPr/>
        <p:txBody>
          <a:bodyPr/>
          <a:lstStyle/>
          <a:p>
            <a:fld id="{FAB721C6-B02D-8045-8C83-F3873172C969}" type="slidenum">
              <a:rPr lang="en-US" smtClean="0"/>
              <a:pPr/>
              <a:t>28</a:t>
            </a:fld>
            <a:endParaRPr lang="en-US" dirty="0"/>
          </a:p>
        </p:txBody>
      </p:sp>
      <p:sp>
        <p:nvSpPr>
          <p:cNvPr id="4" name="Title 3"/>
          <p:cNvSpPr>
            <a:spLocks noGrp="1"/>
          </p:cNvSpPr>
          <p:nvPr>
            <p:ph type="ctrTitle"/>
          </p:nvPr>
        </p:nvSpPr>
        <p:spPr/>
        <p:txBody>
          <a:bodyPr/>
          <a:lstStyle/>
          <a:p>
            <a:r>
              <a:rPr lang="en-US"/>
              <a:t>Return to Work Process</a:t>
            </a:r>
            <a:endParaRPr lang="en-US" dirty="0"/>
          </a:p>
        </p:txBody>
      </p:sp>
    </p:spTree>
    <p:extLst>
      <p:ext uri="{BB962C8B-B14F-4D97-AF65-F5344CB8AC3E}">
        <p14:creationId xmlns:p14="http://schemas.microsoft.com/office/powerpoint/2010/main" val="647825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895600"/>
            <a:ext cx="8153400" cy="533400"/>
          </a:xfrm>
        </p:spPr>
        <p:txBody>
          <a:bodyPr/>
          <a:lstStyle/>
          <a:p>
            <a:r>
              <a:rPr lang="en-US" sz="3600" dirty="0"/>
              <a:t>Roles &amp; Responsibilities</a:t>
            </a:r>
          </a:p>
        </p:txBody>
      </p:sp>
    </p:spTree>
    <p:extLst>
      <p:ext uri="{BB962C8B-B14F-4D97-AF65-F5344CB8AC3E}">
        <p14:creationId xmlns:p14="http://schemas.microsoft.com/office/powerpoint/2010/main" val="880561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Standard will manage the following programs:</a:t>
            </a:r>
          </a:p>
          <a:p>
            <a:pPr marL="285750" indent="-285750">
              <a:buFont typeface="Arial" panose="020B0604020202020204" pitchFamily="34" charset="0"/>
              <a:buChar char="•"/>
            </a:pPr>
            <a:r>
              <a:rPr lang="en-US" dirty="0"/>
              <a:t>FMLA and state-mandated leaves</a:t>
            </a:r>
          </a:p>
          <a:p>
            <a:pPr marL="285750" indent="-285750">
              <a:buFont typeface="Arial" panose="020B0604020202020204" pitchFamily="34" charset="0"/>
              <a:buChar char="•"/>
            </a:pPr>
            <a:r>
              <a:rPr lang="en-US" dirty="0"/>
              <a:t>Tracking and eligibility for leaves</a:t>
            </a:r>
          </a:p>
          <a:p>
            <a:pPr marL="285750" indent="-285750">
              <a:buFont typeface="Arial" panose="020B0604020202020204" pitchFamily="34" charset="0"/>
              <a:buChar char="•"/>
            </a:pPr>
            <a:r>
              <a:rPr lang="en-US" dirty="0"/>
              <a:t>USERRA (leaves for military members)</a:t>
            </a:r>
          </a:p>
          <a:p>
            <a:pPr marL="285750" indent="-285750">
              <a:buFont typeface="Arial" panose="020B0604020202020204" pitchFamily="34" charset="0"/>
              <a:buChar char="•"/>
            </a:pPr>
            <a:r>
              <a:rPr lang="en-US" dirty="0"/>
              <a:t>Short Term Disability</a:t>
            </a:r>
          </a:p>
        </p:txBody>
      </p:sp>
      <p:sp>
        <p:nvSpPr>
          <p:cNvPr id="3" name="Slide Number Placeholder 2"/>
          <p:cNvSpPr>
            <a:spLocks noGrp="1"/>
          </p:cNvSpPr>
          <p:nvPr>
            <p:ph type="sldNum" sz="quarter" idx="10"/>
          </p:nvPr>
        </p:nvSpPr>
        <p:spPr/>
        <p:txBody>
          <a:bodyPr/>
          <a:lstStyle/>
          <a:p>
            <a:pPr>
              <a:defRPr/>
            </a:pPr>
            <a:fld id="{FAB721C6-B02D-8045-8C83-F3873172C969}" type="slidenum">
              <a:rPr lang="en-US" smtClean="0"/>
              <a:pPr>
                <a:defRPr/>
              </a:pPr>
              <a:t>3</a:t>
            </a:fld>
            <a:endParaRPr lang="en-US" dirty="0"/>
          </a:p>
        </p:txBody>
      </p:sp>
      <p:sp>
        <p:nvSpPr>
          <p:cNvPr id="4" name="Title 3"/>
          <p:cNvSpPr>
            <a:spLocks noGrp="1"/>
          </p:cNvSpPr>
          <p:nvPr>
            <p:ph type="ctrTitle"/>
          </p:nvPr>
        </p:nvSpPr>
        <p:spPr/>
        <p:txBody>
          <a:bodyPr/>
          <a:lstStyle/>
          <a:p>
            <a:r>
              <a:rPr lang="en-US" dirty="0"/>
              <a:t>What’s changing November 1, 2019</a:t>
            </a:r>
          </a:p>
        </p:txBody>
      </p:sp>
      <p:sp>
        <p:nvSpPr>
          <p:cNvPr id="5" name="TextBox 4"/>
          <p:cNvSpPr txBox="1"/>
          <p:nvPr/>
        </p:nvSpPr>
        <p:spPr>
          <a:xfrm>
            <a:off x="685800" y="4503722"/>
            <a:ext cx="7713921" cy="923330"/>
          </a:xfrm>
          <a:prstGeom prst="rect">
            <a:avLst/>
          </a:prstGeom>
          <a:solidFill>
            <a:srgbClr val="0093D1"/>
          </a:solidFill>
          <a:ln>
            <a:solidFill>
              <a:srgbClr val="0093D1"/>
            </a:solidFill>
          </a:ln>
        </p:spPr>
        <p:txBody>
          <a:bodyPr wrap="square" rtlCol="0">
            <a:spAutoFit/>
          </a:bodyPr>
          <a:lstStyle/>
          <a:p>
            <a:r>
              <a:rPr lang="en-US" dirty="0">
                <a:solidFill>
                  <a:schemeClr val="bg1"/>
                </a:solidFill>
              </a:rPr>
              <a:t>Any employee who contacts The Standard about a leave type that is managed by City of Memphis</a:t>
            </a:r>
            <a:r>
              <a:rPr lang="en-US" dirty="0">
                <a:solidFill>
                  <a:srgbClr val="C00000"/>
                </a:solidFill>
              </a:rPr>
              <a:t> </a:t>
            </a:r>
            <a:r>
              <a:rPr lang="en-US" dirty="0">
                <a:solidFill>
                  <a:schemeClr val="bg1"/>
                </a:solidFill>
              </a:rPr>
              <a:t>will be referred back to the employer’s HR department.</a:t>
            </a:r>
          </a:p>
        </p:txBody>
      </p:sp>
    </p:spTree>
    <p:extLst>
      <p:ext uri="{BB962C8B-B14F-4D97-AF65-F5344CB8AC3E}">
        <p14:creationId xmlns:p14="http://schemas.microsoft.com/office/powerpoint/2010/main" val="2757178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5800" y="3333750"/>
            <a:ext cx="7848600" cy="2330666"/>
          </a:xfrm>
        </p:spPr>
        <p:txBody>
          <a:bodyPr/>
          <a:lstStyle/>
          <a:p>
            <a:r>
              <a:rPr lang="en-US" dirty="0"/>
              <a:t>Employees should also:</a:t>
            </a:r>
          </a:p>
          <a:p>
            <a:pPr marL="285750" indent="-285750">
              <a:buFont typeface="Arial" panose="020B0604020202020204" pitchFamily="34" charset="0"/>
              <a:buChar char="•"/>
            </a:pPr>
            <a:r>
              <a:rPr lang="en-US" sz="1500" dirty="0"/>
              <a:t>Follow all department- or employer-specific absence reporting procedures such as notifying the supervisor in addition to notifying The Standard  - timely filing for initial leave request is 14 days</a:t>
            </a:r>
          </a:p>
          <a:p>
            <a:pPr marL="285750" indent="-285750">
              <a:buFont typeface="Arial" panose="020B0604020202020204" pitchFamily="34" charset="0"/>
              <a:buChar char="•"/>
            </a:pPr>
            <a:r>
              <a:rPr lang="en-US" sz="1500" dirty="0"/>
              <a:t>Report any intermittent absences in a timely manner – timely filing for ongoing intermittent absences is 7 days</a:t>
            </a:r>
          </a:p>
          <a:p>
            <a:pPr marL="285750" indent="-285750">
              <a:buFont typeface="Arial" panose="020B0604020202020204" pitchFamily="34" charset="0"/>
              <a:buChar char="•"/>
            </a:pPr>
            <a:r>
              <a:rPr lang="en-US" sz="1500" dirty="0"/>
              <a:t>Submit all necessary claim/leave paperwork – including medical** – in a timely manner</a:t>
            </a:r>
          </a:p>
        </p:txBody>
      </p:sp>
      <p:sp>
        <p:nvSpPr>
          <p:cNvPr id="3" name="Title 2"/>
          <p:cNvSpPr>
            <a:spLocks noGrp="1"/>
          </p:cNvSpPr>
          <p:nvPr>
            <p:ph type="ctrTitle"/>
          </p:nvPr>
        </p:nvSpPr>
        <p:spPr/>
        <p:txBody>
          <a:bodyPr/>
          <a:lstStyle/>
          <a:p>
            <a:r>
              <a:rPr lang="en-US" dirty="0"/>
              <a:t>Employee’s Responsibilities</a:t>
            </a:r>
            <a:br>
              <a:rPr lang="en-US" dirty="0"/>
            </a:br>
            <a:r>
              <a:rPr lang="en-US" sz="2000" dirty="0">
                <a:solidFill>
                  <a:srgbClr val="0093D1"/>
                </a:solidFill>
              </a:rPr>
              <a:t>Initiating a Claim/Leave</a:t>
            </a:r>
            <a:br>
              <a:rPr lang="en-US" dirty="0"/>
            </a:br>
            <a:endParaRPr lang="en-US" dirty="0">
              <a:solidFill>
                <a:srgbClr val="0093D1"/>
              </a:solidFill>
            </a:endParaRPr>
          </a:p>
        </p:txBody>
      </p:sp>
      <p:sp>
        <p:nvSpPr>
          <p:cNvPr id="5" name="TextBox 4"/>
          <p:cNvSpPr txBox="1"/>
          <p:nvPr/>
        </p:nvSpPr>
        <p:spPr>
          <a:xfrm>
            <a:off x="685800" y="5664416"/>
            <a:ext cx="7007088" cy="707886"/>
          </a:xfrm>
          <a:prstGeom prst="rect">
            <a:avLst/>
          </a:prstGeom>
          <a:noFill/>
        </p:spPr>
        <p:txBody>
          <a:bodyPr wrap="square" rtlCol="0">
            <a:spAutoFit/>
          </a:bodyPr>
          <a:lstStyle/>
          <a:p>
            <a:pPr marL="168275" indent="-168275"/>
            <a:r>
              <a:rPr lang="en-US" sz="1000" dirty="0"/>
              <a:t>* 	There may be instances where the FMLA will be approved and the disability will remain pending. In these cases, more medical information may be necessary to make a decision on the STD than is required for FMLA.</a:t>
            </a:r>
          </a:p>
          <a:p>
            <a:pPr marL="168275" indent="-168275"/>
            <a:r>
              <a:rPr lang="en-US" sz="1000" dirty="0"/>
              <a:t>** 	For integrated STD claims, The Standard will reach out to the physician’s office, but it is ultimately the employee’s responsibility to ensure that we receive all information required to make a decision.</a:t>
            </a:r>
          </a:p>
        </p:txBody>
      </p:sp>
      <p:sp>
        <p:nvSpPr>
          <p:cNvPr id="6" name="Slide Number Placeholder 2"/>
          <p:cNvSpPr>
            <a:spLocks noGrp="1"/>
          </p:cNvSpPr>
          <p:nvPr>
            <p:ph type="sldNum" sz="quarter" idx="10"/>
          </p:nvPr>
        </p:nvSpPr>
        <p:spPr>
          <a:xfrm>
            <a:off x="549560" y="6372302"/>
            <a:ext cx="457200" cy="342901"/>
          </a:xfrm>
        </p:spPr>
        <p:txBody>
          <a:bodyPr/>
          <a:lstStyle/>
          <a:p>
            <a:pPr>
              <a:defRPr/>
            </a:pPr>
            <a:fld id="{FAB721C6-B02D-8045-8C83-F3873172C969}" type="slidenum">
              <a:rPr lang="en-US" smtClean="0"/>
              <a:pPr>
                <a:defRPr/>
              </a:pPr>
              <a:t>30</a:t>
            </a:fld>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4040478656"/>
              </p:ext>
            </p:extLst>
          </p:nvPr>
        </p:nvGraphicFramePr>
        <p:xfrm>
          <a:off x="685798" y="1683216"/>
          <a:ext cx="7464288" cy="1468120"/>
        </p:xfrm>
        <a:graphic>
          <a:graphicData uri="http://schemas.openxmlformats.org/drawingml/2006/table">
            <a:tbl>
              <a:tblPr firstRow="1" bandRow="1">
                <a:tableStyleId>{5C22544A-7EE6-4342-B048-85BDC9FD1C3A}</a:tableStyleId>
              </a:tblPr>
              <a:tblGrid>
                <a:gridCol w="2488096">
                  <a:extLst>
                    <a:ext uri="{9D8B030D-6E8A-4147-A177-3AD203B41FA5}">
                      <a16:colId xmlns:a16="http://schemas.microsoft.com/office/drawing/2014/main" val="20000"/>
                    </a:ext>
                  </a:extLst>
                </a:gridCol>
                <a:gridCol w="2488096">
                  <a:extLst>
                    <a:ext uri="{9D8B030D-6E8A-4147-A177-3AD203B41FA5}">
                      <a16:colId xmlns:a16="http://schemas.microsoft.com/office/drawing/2014/main" val="20001"/>
                    </a:ext>
                  </a:extLst>
                </a:gridCol>
                <a:gridCol w="2488096">
                  <a:extLst>
                    <a:ext uri="{9D8B030D-6E8A-4147-A177-3AD203B41FA5}">
                      <a16:colId xmlns:a16="http://schemas.microsoft.com/office/drawing/2014/main" val="20002"/>
                    </a:ext>
                  </a:extLst>
                </a:gridCol>
              </a:tblGrid>
              <a:tr h="370840">
                <a:tc>
                  <a:txBody>
                    <a:bodyPr/>
                    <a:lstStyle/>
                    <a:p>
                      <a:pPr marL="0" indent="288925" algn="l"/>
                      <a:r>
                        <a:rPr lang="en-US" dirty="0"/>
                        <a:t>Contact</a:t>
                      </a:r>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solidFill>
                      <a:srgbClr val="0093D1"/>
                    </a:solidFill>
                  </a:tcPr>
                </a:tc>
                <a:tc>
                  <a:txBody>
                    <a:bodyPr/>
                    <a:lstStyle/>
                    <a:p>
                      <a:pPr marL="0" indent="288925" algn="l"/>
                      <a:r>
                        <a:rPr lang="en-US" dirty="0"/>
                        <a:t>Complete</a:t>
                      </a:r>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solidFill>
                      <a:srgbClr val="0093D1"/>
                    </a:solidFill>
                  </a:tcPr>
                </a:tc>
                <a:tc>
                  <a:txBody>
                    <a:bodyPr/>
                    <a:lstStyle/>
                    <a:p>
                      <a:pPr marL="0" indent="288925" algn="l"/>
                      <a:r>
                        <a:rPr lang="en-US" dirty="0"/>
                        <a:t>Communicate</a:t>
                      </a:r>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solidFill>
                      <a:srgbClr val="0093D1"/>
                    </a:solidFill>
                  </a:tcPr>
                </a:tc>
                <a:extLst>
                  <a:ext uri="{0D108BD9-81ED-4DB2-BD59-A6C34878D82A}">
                    <a16:rowId xmlns:a16="http://schemas.microsoft.com/office/drawing/2014/main" val="10000"/>
                  </a:ext>
                </a:extLst>
              </a:tr>
              <a:tr h="370840">
                <a:tc>
                  <a:txBody>
                    <a:bodyPr/>
                    <a:lstStyle/>
                    <a:p>
                      <a:r>
                        <a:rPr lang="en-US" sz="1400" dirty="0"/>
                        <a:t>Call The</a:t>
                      </a:r>
                      <a:r>
                        <a:rPr lang="en-US" sz="1400" baseline="0" dirty="0"/>
                        <a:t> Standard or go online to request a leave of absence or disability</a:t>
                      </a:r>
                      <a:endParaRPr lang="en-US" sz="1400" dirty="0"/>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noFill/>
                  </a:tcPr>
                </a:tc>
                <a:tc>
                  <a:txBody>
                    <a:bodyPr/>
                    <a:lstStyle/>
                    <a:p>
                      <a:r>
                        <a:rPr lang="en-US" sz="1400" dirty="0"/>
                        <a:t>Return all required</a:t>
                      </a:r>
                      <a:r>
                        <a:rPr lang="en-US" sz="1400" baseline="0" dirty="0"/>
                        <a:t> paperwork to The Standard by the deadline*</a:t>
                      </a:r>
                    </a:p>
                    <a:p>
                      <a:pPr marL="285750" indent="-166688">
                        <a:buFont typeface="Arial" panose="020B0604020202020204" pitchFamily="34" charset="0"/>
                        <a:buChar char="•"/>
                      </a:pPr>
                      <a:r>
                        <a:rPr lang="en-US" sz="1200" baseline="0" dirty="0">
                          <a:solidFill>
                            <a:srgbClr val="C00000"/>
                          </a:solidFill>
                        </a:rPr>
                        <a:t>15 days for FMLA</a:t>
                      </a:r>
                    </a:p>
                    <a:p>
                      <a:pPr marL="285750" indent="-166688">
                        <a:buFont typeface="Arial" panose="020B0604020202020204" pitchFamily="34" charset="0"/>
                        <a:buChar char="•"/>
                      </a:pPr>
                      <a:r>
                        <a:rPr lang="en-US" sz="1200" baseline="0" dirty="0">
                          <a:solidFill>
                            <a:srgbClr val="C00000"/>
                          </a:solidFill>
                        </a:rPr>
                        <a:t>45 days for disability</a:t>
                      </a:r>
                      <a:endParaRPr lang="en-US" sz="1200" dirty="0">
                        <a:solidFill>
                          <a:srgbClr val="C00000"/>
                        </a:solidFill>
                      </a:endParaRPr>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noFill/>
                  </a:tcPr>
                </a:tc>
                <a:tc>
                  <a:txBody>
                    <a:bodyPr/>
                    <a:lstStyle/>
                    <a:p>
                      <a:r>
                        <a:rPr lang="en-US" sz="1400" dirty="0"/>
                        <a:t>Communicate return to work status to The Standard and the employer throughout the life of the claim</a:t>
                      </a:r>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pSp>
        <p:nvGrpSpPr>
          <p:cNvPr id="15" name="Group 14"/>
          <p:cNvGrpSpPr/>
          <p:nvPr/>
        </p:nvGrpSpPr>
        <p:grpSpPr>
          <a:xfrm>
            <a:off x="679828" y="1710197"/>
            <a:ext cx="342900" cy="323465"/>
            <a:chOff x="1715092" y="1387883"/>
            <a:chExt cx="342900" cy="323465"/>
          </a:xfrm>
        </p:grpSpPr>
        <p:sp>
          <p:nvSpPr>
            <p:cNvPr id="11" name="Oval 10"/>
            <p:cNvSpPr/>
            <p:nvPr/>
          </p:nvSpPr>
          <p:spPr>
            <a:xfrm>
              <a:off x="1732486" y="1391813"/>
              <a:ext cx="319536" cy="319535"/>
            </a:xfrm>
            <a:prstGeom prst="ellipse">
              <a:avLst/>
            </a:prstGeom>
            <a:solidFill>
              <a:schemeClr val="bg1"/>
            </a:solidFill>
            <a:ln w="38100" cmpd="sng">
              <a:solidFill>
                <a:srgbClr val="0093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4B948"/>
                </a:solidFill>
              </a:endParaRPr>
            </a:p>
          </p:txBody>
        </p:sp>
        <p:sp>
          <p:nvSpPr>
            <p:cNvPr id="14" name="TextBox 13"/>
            <p:cNvSpPr txBox="1"/>
            <p:nvPr/>
          </p:nvSpPr>
          <p:spPr>
            <a:xfrm>
              <a:off x="1715092" y="1387883"/>
              <a:ext cx="342900" cy="323165"/>
            </a:xfrm>
            <a:prstGeom prst="rect">
              <a:avLst/>
            </a:prstGeom>
            <a:noFill/>
            <a:ln w="38100">
              <a:noFill/>
            </a:ln>
          </p:spPr>
          <p:txBody>
            <a:bodyPr wrap="square" rtlCol="0">
              <a:spAutoFit/>
            </a:bodyPr>
            <a:lstStyle/>
            <a:p>
              <a:pPr algn="ctr"/>
              <a:r>
                <a:rPr lang="en-US" sz="1500" dirty="0">
                  <a:solidFill>
                    <a:srgbClr val="0093D1"/>
                  </a:solidFill>
                </a:rPr>
                <a:t>1</a:t>
              </a:r>
            </a:p>
          </p:txBody>
        </p:sp>
      </p:grpSp>
      <p:grpSp>
        <p:nvGrpSpPr>
          <p:cNvPr id="16" name="Group 15"/>
          <p:cNvGrpSpPr/>
          <p:nvPr/>
        </p:nvGrpSpPr>
        <p:grpSpPr>
          <a:xfrm>
            <a:off x="3176085" y="1710197"/>
            <a:ext cx="342900" cy="323465"/>
            <a:chOff x="1715092" y="1387883"/>
            <a:chExt cx="342900" cy="323465"/>
          </a:xfrm>
        </p:grpSpPr>
        <p:sp>
          <p:nvSpPr>
            <p:cNvPr id="17" name="Oval 16"/>
            <p:cNvSpPr/>
            <p:nvPr/>
          </p:nvSpPr>
          <p:spPr>
            <a:xfrm>
              <a:off x="1732486" y="1391813"/>
              <a:ext cx="319536" cy="319535"/>
            </a:xfrm>
            <a:prstGeom prst="ellipse">
              <a:avLst/>
            </a:prstGeom>
            <a:solidFill>
              <a:schemeClr val="bg1"/>
            </a:solidFill>
            <a:ln w="38100" cmpd="sng">
              <a:solidFill>
                <a:srgbClr val="0093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4B948"/>
                </a:solidFill>
              </a:endParaRPr>
            </a:p>
          </p:txBody>
        </p:sp>
        <p:sp>
          <p:nvSpPr>
            <p:cNvPr id="18" name="TextBox 17"/>
            <p:cNvSpPr txBox="1"/>
            <p:nvPr/>
          </p:nvSpPr>
          <p:spPr>
            <a:xfrm>
              <a:off x="1715092" y="1387883"/>
              <a:ext cx="342900" cy="323165"/>
            </a:xfrm>
            <a:prstGeom prst="rect">
              <a:avLst/>
            </a:prstGeom>
            <a:noFill/>
            <a:ln w="38100">
              <a:noFill/>
            </a:ln>
          </p:spPr>
          <p:txBody>
            <a:bodyPr wrap="square" rtlCol="0">
              <a:spAutoFit/>
            </a:bodyPr>
            <a:lstStyle/>
            <a:p>
              <a:pPr algn="ctr"/>
              <a:r>
                <a:rPr lang="en-US" sz="1500" dirty="0">
                  <a:solidFill>
                    <a:srgbClr val="0093D1"/>
                  </a:solidFill>
                </a:rPr>
                <a:t>2</a:t>
              </a:r>
            </a:p>
          </p:txBody>
        </p:sp>
      </p:grpSp>
      <p:grpSp>
        <p:nvGrpSpPr>
          <p:cNvPr id="19" name="Group 18"/>
          <p:cNvGrpSpPr/>
          <p:nvPr/>
        </p:nvGrpSpPr>
        <p:grpSpPr>
          <a:xfrm>
            <a:off x="5677967" y="1710197"/>
            <a:ext cx="342900" cy="323465"/>
            <a:chOff x="1715092" y="1387883"/>
            <a:chExt cx="342900" cy="323465"/>
          </a:xfrm>
        </p:grpSpPr>
        <p:sp>
          <p:nvSpPr>
            <p:cNvPr id="20" name="Oval 19"/>
            <p:cNvSpPr/>
            <p:nvPr/>
          </p:nvSpPr>
          <p:spPr>
            <a:xfrm>
              <a:off x="1732486" y="1391813"/>
              <a:ext cx="319536" cy="319535"/>
            </a:xfrm>
            <a:prstGeom prst="ellipse">
              <a:avLst/>
            </a:prstGeom>
            <a:solidFill>
              <a:schemeClr val="bg1"/>
            </a:solidFill>
            <a:ln w="38100" cmpd="sng">
              <a:solidFill>
                <a:srgbClr val="0093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4B948"/>
                </a:solidFill>
              </a:endParaRPr>
            </a:p>
          </p:txBody>
        </p:sp>
        <p:sp>
          <p:nvSpPr>
            <p:cNvPr id="21" name="TextBox 20"/>
            <p:cNvSpPr txBox="1"/>
            <p:nvPr/>
          </p:nvSpPr>
          <p:spPr>
            <a:xfrm>
              <a:off x="1715092" y="1387883"/>
              <a:ext cx="342900" cy="323165"/>
            </a:xfrm>
            <a:prstGeom prst="rect">
              <a:avLst/>
            </a:prstGeom>
            <a:noFill/>
            <a:ln w="38100">
              <a:noFill/>
            </a:ln>
          </p:spPr>
          <p:txBody>
            <a:bodyPr wrap="square" rtlCol="0">
              <a:spAutoFit/>
            </a:bodyPr>
            <a:lstStyle/>
            <a:p>
              <a:pPr algn="ctr"/>
              <a:r>
                <a:rPr lang="en-US" sz="1500" dirty="0">
                  <a:solidFill>
                    <a:srgbClr val="0093D1"/>
                  </a:solidFill>
                </a:rPr>
                <a:t>3</a:t>
              </a:r>
            </a:p>
          </p:txBody>
        </p:sp>
      </p:grpSp>
    </p:spTree>
    <p:extLst>
      <p:ext uri="{BB962C8B-B14F-4D97-AF65-F5344CB8AC3E}">
        <p14:creationId xmlns:p14="http://schemas.microsoft.com/office/powerpoint/2010/main" val="3680295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AB721C6-B02D-8045-8C83-F3873172C969}" type="slidenum">
              <a:rPr lang="en-US" smtClean="0"/>
              <a:pPr>
                <a:defRPr/>
              </a:pPr>
              <a:t>31</a:t>
            </a:fld>
            <a:endParaRPr lang="en-US" dirty="0"/>
          </a:p>
        </p:txBody>
      </p:sp>
      <p:sp>
        <p:nvSpPr>
          <p:cNvPr id="4" name="Title 3"/>
          <p:cNvSpPr>
            <a:spLocks noGrp="1"/>
          </p:cNvSpPr>
          <p:nvPr>
            <p:ph type="ctrTitle"/>
          </p:nvPr>
        </p:nvSpPr>
        <p:spPr/>
        <p:txBody>
          <a:bodyPr/>
          <a:lstStyle/>
          <a:p>
            <a:r>
              <a:rPr lang="en-US" dirty="0"/>
              <a:t>Employee’s Responsibilities</a:t>
            </a:r>
            <a:br>
              <a:rPr lang="en-US" dirty="0"/>
            </a:br>
            <a:r>
              <a:rPr lang="en-US" sz="2000" dirty="0">
                <a:solidFill>
                  <a:srgbClr val="0093D1"/>
                </a:solidFill>
              </a:rPr>
              <a:t>Short Term Disability Paperwork Submission</a:t>
            </a:r>
            <a:endParaRPr lang="en-US" dirty="0">
              <a:solidFill>
                <a:srgbClr val="0093D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72741472"/>
              </p:ext>
            </p:extLst>
          </p:nvPr>
        </p:nvGraphicFramePr>
        <p:xfrm>
          <a:off x="685799" y="1669154"/>
          <a:ext cx="7136297" cy="3977640"/>
        </p:xfrm>
        <a:graphic>
          <a:graphicData uri="http://schemas.openxmlformats.org/drawingml/2006/table">
            <a:tbl>
              <a:tblPr firstRow="1" bandRow="1">
                <a:tableStyleId>{5C22544A-7EE6-4342-B048-85BDC9FD1C3A}</a:tableStyleId>
              </a:tblPr>
              <a:tblGrid>
                <a:gridCol w="7136297">
                  <a:extLst>
                    <a:ext uri="{9D8B030D-6E8A-4147-A177-3AD203B41FA5}">
                      <a16:colId xmlns:a16="http://schemas.microsoft.com/office/drawing/2014/main" val="20000"/>
                    </a:ext>
                  </a:extLst>
                </a:gridCol>
              </a:tblGrid>
              <a:tr h="370840">
                <a:tc>
                  <a:txBody>
                    <a:bodyPr/>
                    <a:lstStyle/>
                    <a:p>
                      <a:pPr algn="l"/>
                      <a:r>
                        <a:rPr lang="en-US" sz="1600" dirty="0"/>
                        <a:t>Attending Physician’s Statement</a:t>
                      </a:r>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solidFill>
                      <a:srgbClr val="0093D1"/>
                    </a:solidFill>
                  </a:tcPr>
                </a:tc>
                <a:extLst>
                  <a:ext uri="{0D108BD9-81ED-4DB2-BD59-A6C34878D82A}">
                    <a16:rowId xmlns:a16="http://schemas.microsoft.com/office/drawing/2014/main" val="10000"/>
                  </a:ext>
                </a:extLst>
              </a:tr>
              <a:tr h="370840">
                <a:tc>
                  <a:txBody>
                    <a:bodyPr/>
                    <a:lstStyle/>
                    <a:p>
                      <a:pPr marL="486918" lvl="1" indent="-285750">
                        <a:buFont typeface="Arial" panose="020B0604020202020204" pitchFamily="34" charset="0"/>
                        <a:buChar char="•"/>
                      </a:pPr>
                      <a:r>
                        <a:rPr lang="en-US" sz="1600" dirty="0"/>
                        <a:t>The Standard will fax the APS to the physician’s office within 24 hours of intake</a:t>
                      </a:r>
                    </a:p>
                    <a:p>
                      <a:pPr marL="486918" lvl="1" indent="-285750">
                        <a:buFont typeface="Arial" panose="020B0604020202020204" pitchFamily="34" charset="0"/>
                        <a:buChar char="•"/>
                      </a:pPr>
                      <a:r>
                        <a:rPr lang="en-US" sz="1600" dirty="0"/>
                        <a:t>The Standard will make 3 attempts within the first 6 days</a:t>
                      </a:r>
                      <a:r>
                        <a:rPr lang="en-US" sz="1600" baseline="0" dirty="0"/>
                        <a:t> </a:t>
                      </a:r>
                      <a:r>
                        <a:rPr lang="en-US" sz="1600" dirty="0"/>
                        <a:t>to obtain a completed APS from the physician</a:t>
                      </a:r>
                    </a:p>
                    <a:p>
                      <a:pPr marL="486918" lvl="1" indent="-285750">
                        <a:buFont typeface="Arial" panose="020B0604020202020204" pitchFamily="34" charset="0"/>
                        <a:buChar char="•"/>
                      </a:pPr>
                      <a:r>
                        <a:rPr lang="en-US" sz="1600" dirty="0"/>
                        <a:t>Completed paperwork is due 45 days from notice of claim</a:t>
                      </a:r>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marL="486918" lvl="1" indent="-285750">
                        <a:buFont typeface="Arial" panose="020B0604020202020204" pitchFamily="34" charset="0"/>
                        <a:buChar char="•"/>
                      </a:pPr>
                      <a:endParaRPr lang="en-US" sz="1600" dirty="0"/>
                    </a:p>
                  </a:txBody>
                  <a:tcP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kern="1200" dirty="0">
                          <a:solidFill>
                            <a:schemeClr val="lt1"/>
                          </a:solidFill>
                          <a:latin typeface="+mn-lt"/>
                          <a:ea typeface="+mn-ea"/>
                          <a:cs typeface="+mn-cs"/>
                        </a:rPr>
                        <a:t>Authorization to Obtain/Release Information</a:t>
                      </a:r>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solidFill>
                      <a:srgbClr val="0093D1"/>
                    </a:solidFill>
                  </a:tcPr>
                </a:tc>
                <a:extLst>
                  <a:ext uri="{0D108BD9-81ED-4DB2-BD59-A6C34878D82A}">
                    <a16:rowId xmlns:a16="http://schemas.microsoft.com/office/drawing/2014/main" val="10003"/>
                  </a:ext>
                </a:extLst>
              </a:tr>
              <a:tr h="370840">
                <a:tc>
                  <a:txBody>
                    <a:bodyPr/>
                    <a:lstStyle/>
                    <a:p>
                      <a:pPr marL="486918" lvl="1" indent="-285750">
                        <a:buFont typeface="Arial" panose="020B0604020202020204" pitchFamily="34" charset="0"/>
                        <a:buChar char="•"/>
                      </a:pPr>
                      <a:r>
                        <a:rPr lang="en-US" sz="1600" dirty="0"/>
                        <a:t>Signed authorization is required in order for The Standard to speak with the physician’s office to obtain medical information used to inform our claim decision</a:t>
                      </a:r>
                    </a:p>
                    <a:p>
                      <a:pPr marL="486918" lvl="1" indent="-285750">
                        <a:buFont typeface="Arial" panose="020B0604020202020204" pitchFamily="34" charset="0"/>
                        <a:buChar char="•"/>
                      </a:pPr>
                      <a:r>
                        <a:rPr lang="en-US" sz="1600" dirty="0"/>
                        <a:t>Failure to submit this form prevents The Standard from working with the physician on the employee’s behalf to obtain necessary medical information</a:t>
                      </a:r>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48284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AB721C6-B02D-8045-8C83-F3873172C969}" type="slidenum">
              <a:rPr lang="en-US" smtClean="0"/>
              <a:pPr>
                <a:defRPr/>
              </a:pPr>
              <a:t>32</a:t>
            </a:fld>
            <a:endParaRPr lang="en-US" dirty="0"/>
          </a:p>
        </p:txBody>
      </p:sp>
      <p:sp>
        <p:nvSpPr>
          <p:cNvPr id="4" name="Title 3"/>
          <p:cNvSpPr>
            <a:spLocks noGrp="1"/>
          </p:cNvSpPr>
          <p:nvPr>
            <p:ph type="ctrTitle"/>
          </p:nvPr>
        </p:nvSpPr>
        <p:spPr/>
        <p:txBody>
          <a:bodyPr/>
          <a:lstStyle/>
          <a:p>
            <a:r>
              <a:rPr lang="en-US" dirty="0"/>
              <a:t>Employee’s Responsibilities</a:t>
            </a:r>
            <a:br>
              <a:rPr lang="en-US" dirty="0"/>
            </a:br>
            <a:r>
              <a:rPr lang="en-US" sz="2000" dirty="0">
                <a:solidFill>
                  <a:srgbClr val="0093D1"/>
                </a:solidFill>
              </a:rPr>
              <a:t>FMLA Paperwork Submission</a:t>
            </a:r>
            <a:endParaRPr lang="en-US" dirty="0">
              <a:solidFill>
                <a:srgbClr val="0093D1"/>
              </a:solidFill>
            </a:endParaRPr>
          </a:p>
        </p:txBody>
      </p:sp>
      <p:sp>
        <p:nvSpPr>
          <p:cNvPr id="5" name="TextBox 4"/>
          <p:cNvSpPr txBox="1"/>
          <p:nvPr/>
        </p:nvSpPr>
        <p:spPr>
          <a:xfrm>
            <a:off x="685799" y="5911871"/>
            <a:ext cx="7007088" cy="246221"/>
          </a:xfrm>
          <a:prstGeom prst="rect">
            <a:avLst/>
          </a:prstGeom>
          <a:noFill/>
        </p:spPr>
        <p:txBody>
          <a:bodyPr wrap="square" rtlCol="0">
            <a:spAutoFit/>
          </a:bodyPr>
          <a:lstStyle/>
          <a:p>
            <a:pPr marL="168275" indent="-168275"/>
            <a:r>
              <a:rPr lang="en-US" sz="1000" dirty="0"/>
              <a:t>* 	Emailed if requested</a:t>
            </a:r>
          </a:p>
        </p:txBody>
      </p:sp>
      <p:graphicFrame>
        <p:nvGraphicFramePr>
          <p:cNvPr id="12" name="Content Placeholder 6"/>
          <p:cNvGraphicFramePr>
            <a:graphicFrameLocks noGrp="1"/>
          </p:cNvGraphicFramePr>
          <p:nvPr>
            <p:ph idx="1"/>
            <p:extLst>
              <p:ext uri="{D42A27DB-BD31-4B8C-83A1-F6EECF244321}">
                <p14:modId xmlns:p14="http://schemas.microsoft.com/office/powerpoint/2010/main" val="316397314"/>
              </p:ext>
            </p:extLst>
          </p:nvPr>
        </p:nvGraphicFramePr>
        <p:xfrm>
          <a:off x="685799" y="1669154"/>
          <a:ext cx="7136297" cy="2169160"/>
        </p:xfrm>
        <a:graphic>
          <a:graphicData uri="http://schemas.openxmlformats.org/drawingml/2006/table">
            <a:tbl>
              <a:tblPr firstRow="1" bandRow="1">
                <a:tableStyleId>{5C22544A-7EE6-4342-B048-85BDC9FD1C3A}</a:tableStyleId>
              </a:tblPr>
              <a:tblGrid>
                <a:gridCol w="7136297">
                  <a:extLst>
                    <a:ext uri="{9D8B030D-6E8A-4147-A177-3AD203B41FA5}">
                      <a16:colId xmlns:a16="http://schemas.microsoft.com/office/drawing/2014/main" val="20000"/>
                    </a:ext>
                  </a:extLst>
                </a:gridCol>
              </a:tblGrid>
              <a:tr h="370840">
                <a:tc>
                  <a:txBody>
                    <a:bodyPr/>
                    <a:lstStyle/>
                    <a:p>
                      <a:r>
                        <a:rPr lang="en-US" sz="1600" dirty="0"/>
                        <a:t>Certification of Healthcare Provider Form (CHCP)</a:t>
                      </a:r>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solidFill>
                      <a:srgbClr val="0093D1"/>
                    </a:solidFill>
                  </a:tcPr>
                </a:tc>
                <a:extLst>
                  <a:ext uri="{0D108BD9-81ED-4DB2-BD59-A6C34878D82A}">
                    <a16:rowId xmlns:a16="http://schemas.microsoft.com/office/drawing/2014/main" val="10000"/>
                  </a:ext>
                </a:extLst>
              </a:tr>
              <a:tr h="370840">
                <a:tc>
                  <a:txBody>
                    <a:bodyPr/>
                    <a:lstStyle/>
                    <a:p>
                      <a:pPr marL="486918" lvl="1" indent="-285750">
                        <a:buFont typeface="Arial" panose="020B0604020202020204" pitchFamily="34" charset="0"/>
                        <a:buChar char="•"/>
                      </a:pPr>
                      <a:r>
                        <a:rPr lang="en-US" sz="1600" dirty="0"/>
                        <a:t>Mailed and/or emailed* to the employee within 24 hours following eligibility determination</a:t>
                      </a:r>
                    </a:p>
                    <a:p>
                      <a:pPr marL="486918" lvl="1" indent="-285750">
                        <a:buFont typeface="Arial" panose="020B0604020202020204" pitchFamily="34" charset="0"/>
                        <a:buChar char="•"/>
                      </a:pPr>
                      <a:r>
                        <a:rPr lang="en-US" sz="1600" dirty="0"/>
                        <a:t>Employee is responsible for providing this paperwork to the physician and </a:t>
                      </a:r>
                      <a:r>
                        <a:rPr lang="en-US" sz="1600" dirty="0">
                          <a:solidFill>
                            <a:schemeClr val="tx1"/>
                          </a:solidFill>
                        </a:rPr>
                        <a:t>returning the completed form to The Standard </a:t>
                      </a:r>
                    </a:p>
                    <a:p>
                      <a:pPr marL="486918" lvl="1" indent="-285750">
                        <a:buFont typeface="Arial" panose="020B0604020202020204" pitchFamily="34" charset="0"/>
                        <a:buChar char="•"/>
                      </a:pPr>
                      <a:r>
                        <a:rPr lang="en-US" sz="1600" dirty="0">
                          <a:solidFill>
                            <a:schemeClr val="tx1"/>
                          </a:solidFill>
                        </a:rPr>
                        <a:t>If paperwork is not received by the due date, the leave is subject to denial</a:t>
                      </a:r>
                    </a:p>
                    <a:p>
                      <a:pPr marL="486918" lvl="1" indent="-285750">
                        <a:buFont typeface="Arial" panose="020B0604020202020204" pitchFamily="34" charset="0"/>
                        <a:buChar char="•"/>
                      </a:pPr>
                      <a:r>
                        <a:rPr lang="en-US" sz="1600" dirty="0">
                          <a:solidFill>
                            <a:schemeClr val="tx1"/>
                          </a:solidFill>
                        </a:rPr>
                        <a:t>Completed paperwork is </a:t>
                      </a:r>
                      <a:r>
                        <a:rPr lang="en-US" sz="1600">
                          <a:solidFill>
                            <a:schemeClr val="tx1"/>
                          </a:solidFill>
                        </a:rPr>
                        <a:t>due 15 </a:t>
                      </a:r>
                      <a:r>
                        <a:rPr lang="en-US" sz="1600" dirty="0">
                          <a:solidFill>
                            <a:schemeClr val="tx1"/>
                          </a:solidFill>
                        </a:rPr>
                        <a:t>days from date of intake</a:t>
                      </a:r>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74284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Employer’s Responsibilities</a:t>
            </a:r>
            <a:br>
              <a:rPr lang="en-US" dirty="0"/>
            </a:br>
            <a:r>
              <a:rPr lang="en-US" sz="2000" dirty="0">
                <a:solidFill>
                  <a:srgbClr val="0093D1"/>
                </a:solidFill>
              </a:rPr>
              <a:t>Initiating a Claim</a:t>
            </a:r>
            <a:endParaRPr lang="en-US" dirty="0">
              <a:solidFill>
                <a:srgbClr val="0093D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910685794"/>
              </p:ext>
            </p:extLst>
          </p:nvPr>
        </p:nvGraphicFramePr>
        <p:xfrm>
          <a:off x="685798" y="1593765"/>
          <a:ext cx="7553741" cy="3540760"/>
        </p:xfrm>
        <a:graphic>
          <a:graphicData uri="http://schemas.openxmlformats.org/drawingml/2006/table">
            <a:tbl>
              <a:tblPr firstRow="1" bandRow="1">
                <a:tableStyleId>{5C22544A-7EE6-4342-B048-85BDC9FD1C3A}</a:tableStyleId>
              </a:tblPr>
              <a:tblGrid>
                <a:gridCol w="2488096">
                  <a:extLst>
                    <a:ext uri="{9D8B030D-6E8A-4147-A177-3AD203B41FA5}">
                      <a16:colId xmlns:a16="http://schemas.microsoft.com/office/drawing/2014/main" val="20000"/>
                    </a:ext>
                  </a:extLst>
                </a:gridCol>
                <a:gridCol w="2488096">
                  <a:extLst>
                    <a:ext uri="{9D8B030D-6E8A-4147-A177-3AD203B41FA5}">
                      <a16:colId xmlns:a16="http://schemas.microsoft.com/office/drawing/2014/main" val="20001"/>
                    </a:ext>
                  </a:extLst>
                </a:gridCol>
                <a:gridCol w="2577549">
                  <a:extLst>
                    <a:ext uri="{9D8B030D-6E8A-4147-A177-3AD203B41FA5}">
                      <a16:colId xmlns:a16="http://schemas.microsoft.com/office/drawing/2014/main" val="20002"/>
                    </a:ext>
                  </a:extLst>
                </a:gridCol>
              </a:tblGrid>
              <a:tr h="370840">
                <a:tc>
                  <a:txBody>
                    <a:bodyPr/>
                    <a:lstStyle/>
                    <a:p>
                      <a:pPr marL="0" indent="288925" algn="l"/>
                      <a:r>
                        <a:rPr lang="en-US" dirty="0"/>
                        <a:t>Initiate</a:t>
                      </a:r>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solidFill>
                      <a:srgbClr val="0093D1"/>
                    </a:solidFill>
                  </a:tcPr>
                </a:tc>
                <a:tc>
                  <a:txBody>
                    <a:bodyPr/>
                    <a:lstStyle/>
                    <a:p>
                      <a:pPr marL="0" indent="288925" algn="l"/>
                      <a:r>
                        <a:rPr lang="en-US" dirty="0"/>
                        <a:t>Communicate</a:t>
                      </a:r>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solidFill>
                      <a:srgbClr val="0093D1"/>
                    </a:solidFill>
                  </a:tcPr>
                </a:tc>
                <a:tc>
                  <a:txBody>
                    <a:bodyPr/>
                    <a:lstStyle/>
                    <a:p>
                      <a:pPr marL="0" indent="288925" algn="l"/>
                      <a:r>
                        <a:rPr lang="en-US" dirty="0"/>
                        <a:t>Support</a:t>
                      </a:r>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solidFill>
                      <a:srgbClr val="0093D1"/>
                    </a:solidFill>
                  </a:tcPr>
                </a:tc>
                <a:extLst>
                  <a:ext uri="{0D108BD9-81ED-4DB2-BD59-A6C34878D82A}">
                    <a16:rowId xmlns:a16="http://schemas.microsoft.com/office/drawing/2014/main" val="10000"/>
                  </a:ext>
                </a:extLst>
              </a:tr>
              <a:tr h="370840">
                <a:tc>
                  <a:txBody>
                    <a:bodyPr/>
                    <a:lstStyle/>
                    <a:p>
                      <a:pPr marL="285750" indent="-285750">
                        <a:buFont typeface="Arial" panose="020B0604020202020204" pitchFamily="34" charset="0"/>
                        <a:buChar char="•"/>
                      </a:pPr>
                      <a:r>
                        <a:rPr lang="en-US" sz="1400" dirty="0"/>
                        <a:t>Provide The Standard’s FAQ sheet to employees filing a leave/claim</a:t>
                      </a:r>
                    </a:p>
                    <a:p>
                      <a:pPr marL="285750" indent="-285750">
                        <a:buFont typeface="Arial" panose="020B0604020202020204" pitchFamily="34" charset="0"/>
                        <a:buChar char="•"/>
                      </a:pPr>
                      <a:r>
                        <a:rPr lang="en-US" sz="1400" dirty="0"/>
                        <a:t>File a leave/claim with The Standard if the employee is unable</a:t>
                      </a:r>
                    </a:p>
                    <a:p>
                      <a:pPr marL="285750" indent="-285750">
                        <a:buFont typeface="Arial" panose="020B0604020202020204" pitchFamily="34" charset="0"/>
                        <a:buChar char="•"/>
                      </a:pPr>
                      <a:endParaRPr lang="en-US" sz="1400" dirty="0"/>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400" dirty="0"/>
                        <a:t>Relay to The Standard any medical or other information the employee provides to HR or a supervisor that may assist in managing the claim</a:t>
                      </a:r>
                    </a:p>
                    <a:p>
                      <a:pPr marL="285750" indent="-285750">
                        <a:buFont typeface="Arial" panose="020B0604020202020204" pitchFamily="34" charset="0"/>
                        <a:buChar char="•"/>
                      </a:pPr>
                      <a:r>
                        <a:rPr lang="en-US" sz="1400" dirty="0"/>
                        <a:t>Review and reply within 24 hours to email notifications from The Standard </a:t>
                      </a:r>
                    </a:p>
                    <a:p>
                      <a:pPr marL="576263" lvl="1" indent="-228600">
                        <a:buFont typeface="Arial" panose="020B0604020202020204" pitchFamily="34" charset="0"/>
                        <a:buChar char="•"/>
                      </a:pPr>
                      <a:r>
                        <a:rPr lang="en-US" sz="1200" dirty="0"/>
                        <a:t>Anytime claim status changes, The Standard will provide an email notification</a:t>
                      </a:r>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noFill/>
                  </a:tcPr>
                </a:tc>
                <a:tc>
                  <a:txBody>
                    <a:bodyPr/>
                    <a:lstStyle/>
                    <a:p>
                      <a:pPr marL="288925" indent="-288925">
                        <a:buFont typeface="Arial" panose="020B0604020202020204" pitchFamily="34" charset="0"/>
                        <a:buChar char="•"/>
                      </a:pPr>
                      <a:r>
                        <a:rPr lang="en-US" sz="1400" dirty="0"/>
                        <a:t>Send claim inquiry requests to </a:t>
                      </a:r>
                      <a:r>
                        <a:rPr lang="en-US" sz="1400" b="1" dirty="0"/>
                        <a:t>absence@standard.com </a:t>
                      </a:r>
                      <a:r>
                        <a:rPr lang="en-US" sz="1400" dirty="0"/>
                        <a:t> </a:t>
                      </a:r>
                    </a:p>
                    <a:p>
                      <a:pPr marL="288925" indent="-288925">
                        <a:buFont typeface="Arial" panose="020B0604020202020204" pitchFamily="34" charset="0"/>
                        <a:buChar char="•"/>
                      </a:pPr>
                      <a:r>
                        <a:rPr lang="en-US" sz="1400" dirty="0"/>
                        <a:t>Implement internal procedures to support </a:t>
                      </a:r>
                      <a:br>
                        <a:rPr lang="en-US" sz="1400" dirty="0"/>
                      </a:br>
                      <a:r>
                        <a:rPr lang="en-US" sz="1400" dirty="0"/>
                        <a:t>the leave management process</a:t>
                      </a:r>
                    </a:p>
                    <a:p>
                      <a:pPr marL="288925" indent="-288925">
                        <a:buFont typeface="Arial" panose="020B0604020202020204" pitchFamily="34" charset="0"/>
                        <a:buChar char="•"/>
                      </a:pPr>
                      <a:r>
                        <a:rPr lang="en-US" sz="1400" dirty="0"/>
                        <a:t>Apply employer policies consistently to keep the plan out of jeopardy</a:t>
                      </a:r>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pSp>
        <p:nvGrpSpPr>
          <p:cNvPr id="7" name="Group 6"/>
          <p:cNvGrpSpPr/>
          <p:nvPr/>
        </p:nvGrpSpPr>
        <p:grpSpPr>
          <a:xfrm>
            <a:off x="679828" y="1620746"/>
            <a:ext cx="342900" cy="323465"/>
            <a:chOff x="1715092" y="1387883"/>
            <a:chExt cx="342900" cy="323465"/>
          </a:xfrm>
        </p:grpSpPr>
        <p:sp>
          <p:nvSpPr>
            <p:cNvPr id="8" name="Oval 7"/>
            <p:cNvSpPr/>
            <p:nvPr/>
          </p:nvSpPr>
          <p:spPr>
            <a:xfrm>
              <a:off x="1732486" y="1391813"/>
              <a:ext cx="319536" cy="319535"/>
            </a:xfrm>
            <a:prstGeom prst="ellipse">
              <a:avLst/>
            </a:prstGeom>
            <a:solidFill>
              <a:schemeClr val="bg1"/>
            </a:solidFill>
            <a:ln w="38100" cmpd="sng">
              <a:solidFill>
                <a:srgbClr val="0093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4B948"/>
                </a:solidFill>
              </a:endParaRPr>
            </a:p>
          </p:txBody>
        </p:sp>
        <p:sp>
          <p:nvSpPr>
            <p:cNvPr id="9" name="TextBox 8"/>
            <p:cNvSpPr txBox="1"/>
            <p:nvPr/>
          </p:nvSpPr>
          <p:spPr>
            <a:xfrm>
              <a:off x="1715092" y="1387883"/>
              <a:ext cx="342900" cy="323165"/>
            </a:xfrm>
            <a:prstGeom prst="rect">
              <a:avLst/>
            </a:prstGeom>
            <a:noFill/>
            <a:ln w="38100">
              <a:noFill/>
            </a:ln>
          </p:spPr>
          <p:txBody>
            <a:bodyPr wrap="square" rtlCol="0">
              <a:spAutoFit/>
            </a:bodyPr>
            <a:lstStyle/>
            <a:p>
              <a:pPr algn="ctr"/>
              <a:r>
                <a:rPr lang="en-US" sz="1500" dirty="0">
                  <a:solidFill>
                    <a:srgbClr val="0093D1"/>
                  </a:solidFill>
                </a:rPr>
                <a:t>1</a:t>
              </a:r>
            </a:p>
          </p:txBody>
        </p:sp>
      </p:grpSp>
      <p:grpSp>
        <p:nvGrpSpPr>
          <p:cNvPr id="10" name="Group 9"/>
          <p:cNvGrpSpPr/>
          <p:nvPr/>
        </p:nvGrpSpPr>
        <p:grpSpPr>
          <a:xfrm>
            <a:off x="3176085" y="1620746"/>
            <a:ext cx="342900" cy="323465"/>
            <a:chOff x="1715092" y="1387883"/>
            <a:chExt cx="342900" cy="323465"/>
          </a:xfrm>
        </p:grpSpPr>
        <p:sp>
          <p:nvSpPr>
            <p:cNvPr id="11" name="Oval 10"/>
            <p:cNvSpPr/>
            <p:nvPr/>
          </p:nvSpPr>
          <p:spPr>
            <a:xfrm>
              <a:off x="1732486" y="1391813"/>
              <a:ext cx="319536" cy="319535"/>
            </a:xfrm>
            <a:prstGeom prst="ellipse">
              <a:avLst/>
            </a:prstGeom>
            <a:solidFill>
              <a:schemeClr val="bg1"/>
            </a:solidFill>
            <a:ln w="38100" cmpd="sng">
              <a:solidFill>
                <a:srgbClr val="0093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4B948"/>
                </a:solidFill>
              </a:endParaRPr>
            </a:p>
          </p:txBody>
        </p:sp>
        <p:sp>
          <p:nvSpPr>
            <p:cNvPr id="12" name="TextBox 11"/>
            <p:cNvSpPr txBox="1"/>
            <p:nvPr/>
          </p:nvSpPr>
          <p:spPr>
            <a:xfrm>
              <a:off x="1715092" y="1387883"/>
              <a:ext cx="342900" cy="323165"/>
            </a:xfrm>
            <a:prstGeom prst="rect">
              <a:avLst/>
            </a:prstGeom>
            <a:noFill/>
            <a:ln w="38100">
              <a:noFill/>
            </a:ln>
          </p:spPr>
          <p:txBody>
            <a:bodyPr wrap="square" rtlCol="0">
              <a:spAutoFit/>
            </a:bodyPr>
            <a:lstStyle/>
            <a:p>
              <a:pPr algn="ctr"/>
              <a:r>
                <a:rPr lang="en-US" sz="1500" dirty="0">
                  <a:solidFill>
                    <a:srgbClr val="0093D1"/>
                  </a:solidFill>
                </a:rPr>
                <a:t>2</a:t>
              </a:r>
            </a:p>
          </p:txBody>
        </p:sp>
      </p:grpSp>
      <p:grpSp>
        <p:nvGrpSpPr>
          <p:cNvPr id="13" name="Group 12"/>
          <p:cNvGrpSpPr/>
          <p:nvPr/>
        </p:nvGrpSpPr>
        <p:grpSpPr>
          <a:xfrm>
            <a:off x="5677967" y="1620746"/>
            <a:ext cx="342900" cy="323465"/>
            <a:chOff x="1715092" y="1387883"/>
            <a:chExt cx="342900" cy="323465"/>
          </a:xfrm>
        </p:grpSpPr>
        <p:sp>
          <p:nvSpPr>
            <p:cNvPr id="14" name="Oval 13"/>
            <p:cNvSpPr/>
            <p:nvPr/>
          </p:nvSpPr>
          <p:spPr>
            <a:xfrm>
              <a:off x="1732486" y="1391813"/>
              <a:ext cx="319536" cy="319535"/>
            </a:xfrm>
            <a:prstGeom prst="ellipse">
              <a:avLst/>
            </a:prstGeom>
            <a:solidFill>
              <a:schemeClr val="bg1"/>
            </a:solidFill>
            <a:ln w="38100" cmpd="sng">
              <a:solidFill>
                <a:srgbClr val="0093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4B948"/>
                </a:solidFill>
              </a:endParaRPr>
            </a:p>
          </p:txBody>
        </p:sp>
        <p:sp>
          <p:nvSpPr>
            <p:cNvPr id="15" name="TextBox 14"/>
            <p:cNvSpPr txBox="1"/>
            <p:nvPr/>
          </p:nvSpPr>
          <p:spPr>
            <a:xfrm>
              <a:off x="1715092" y="1387883"/>
              <a:ext cx="342900" cy="323165"/>
            </a:xfrm>
            <a:prstGeom prst="rect">
              <a:avLst/>
            </a:prstGeom>
            <a:noFill/>
            <a:ln w="38100">
              <a:noFill/>
            </a:ln>
          </p:spPr>
          <p:txBody>
            <a:bodyPr wrap="square" rtlCol="0">
              <a:spAutoFit/>
            </a:bodyPr>
            <a:lstStyle/>
            <a:p>
              <a:pPr algn="ctr"/>
              <a:r>
                <a:rPr lang="en-US" sz="1500" dirty="0">
                  <a:solidFill>
                    <a:srgbClr val="0093D1"/>
                  </a:solidFill>
                </a:rPr>
                <a:t>3</a:t>
              </a:r>
            </a:p>
          </p:txBody>
        </p:sp>
      </p:grpSp>
    </p:spTree>
    <p:extLst>
      <p:ext uri="{BB962C8B-B14F-4D97-AF65-F5344CB8AC3E}">
        <p14:creationId xmlns:p14="http://schemas.microsoft.com/office/powerpoint/2010/main" val="3869646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AB721C6-B02D-8045-8C83-F3873172C969}" type="slidenum">
              <a:rPr lang="en-US" smtClean="0"/>
              <a:pPr>
                <a:defRPr/>
              </a:pPr>
              <a:t>34</a:t>
            </a:fld>
            <a:endParaRPr lang="en-US" dirty="0"/>
          </a:p>
        </p:txBody>
      </p:sp>
      <p:sp>
        <p:nvSpPr>
          <p:cNvPr id="4" name="Title 3"/>
          <p:cNvSpPr>
            <a:spLocks noGrp="1"/>
          </p:cNvSpPr>
          <p:nvPr>
            <p:ph type="ctrTitle"/>
          </p:nvPr>
        </p:nvSpPr>
        <p:spPr/>
        <p:txBody>
          <a:bodyPr/>
          <a:lstStyle/>
          <a:p>
            <a:r>
              <a:rPr lang="en-US" dirty="0"/>
              <a:t>The Standard’s Responsibilities</a:t>
            </a:r>
            <a:br>
              <a:rPr lang="en-US" dirty="0"/>
            </a:br>
            <a:r>
              <a:rPr lang="en-US" sz="2000" dirty="0">
                <a:solidFill>
                  <a:srgbClr val="0093D1"/>
                </a:solidFill>
              </a:rPr>
              <a:t>Claim Management</a:t>
            </a:r>
            <a:r>
              <a:rPr lang="en-US" dirty="0"/>
              <a:t> </a:t>
            </a:r>
          </a:p>
        </p:txBody>
      </p:sp>
      <p:graphicFrame>
        <p:nvGraphicFramePr>
          <p:cNvPr id="6" name="Table 5"/>
          <p:cNvGraphicFramePr>
            <a:graphicFrameLocks noGrp="1"/>
          </p:cNvGraphicFramePr>
          <p:nvPr>
            <p:extLst>
              <p:ext uri="{D42A27DB-BD31-4B8C-83A1-F6EECF244321}">
                <p14:modId xmlns:p14="http://schemas.microsoft.com/office/powerpoint/2010/main" val="2481669046"/>
              </p:ext>
            </p:extLst>
          </p:nvPr>
        </p:nvGraphicFramePr>
        <p:xfrm>
          <a:off x="685798" y="1593765"/>
          <a:ext cx="7553741" cy="4089400"/>
        </p:xfrm>
        <a:graphic>
          <a:graphicData uri="http://schemas.openxmlformats.org/drawingml/2006/table">
            <a:tbl>
              <a:tblPr firstRow="1" bandRow="1">
                <a:tableStyleId>{5C22544A-7EE6-4342-B048-85BDC9FD1C3A}</a:tableStyleId>
              </a:tblPr>
              <a:tblGrid>
                <a:gridCol w="2488096">
                  <a:extLst>
                    <a:ext uri="{9D8B030D-6E8A-4147-A177-3AD203B41FA5}">
                      <a16:colId xmlns:a16="http://schemas.microsoft.com/office/drawing/2014/main" val="20000"/>
                    </a:ext>
                  </a:extLst>
                </a:gridCol>
                <a:gridCol w="2488096">
                  <a:extLst>
                    <a:ext uri="{9D8B030D-6E8A-4147-A177-3AD203B41FA5}">
                      <a16:colId xmlns:a16="http://schemas.microsoft.com/office/drawing/2014/main" val="20001"/>
                    </a:ext>
                  </a:extLst>
                </a:gridCol>
                <a:gridCol w="2577549">
                  <a:extLst>
                    <a:ext uri="{9D8B030D-6E8A-4147-A177-3AD203B41FA5}">
                      <a16:colId xmlns:a16="http://schemas.microsoft.com/office/drawing/2014/main" val="20002"/>
                    </a:ext>
                  </a:extLst>
                </a:gridCol>
              </a:tblGrid>
              <a:tr h="370840">
                <a:tc>
                  <a:txBody>
                    <a:bodyPr/>
                    <a:lstStyle/>
                    <a:p>
                      <a:pPr marL="0" indent="288925" algn="l"/>
                      <a:r>
                        <a:rPr lang="en-US" dirty="0"/>
                        <a:t>Initiate</a:t>
                      </a:r>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solidFill>
                      <a:srgbClr val="0093D1"/>
                    </a:solidFill>
                  </a:tcPr>
                </a:tc>
                <a:tc>
                  <a:txBody>
                    <a:bodyPr/>
                    <a:lstStyle/>
                    <a:p>
                      <a:pPr marL="0" indent="288925" algn="l"/>
                      <a:r>
                        <a:rPr lang="en-US" dirty="0"/>
                        <a:t>Manage</a:t>
                      </a:r>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solidFill>
                      <a:srgbClr val="0093D1"/>
                    </a:solidFill>
                  </a:tcPr>
                </a:tc>
                <a:tc>
                  <a:txBody>
                    <a:bodyPr/>
                    <a:lstStyle/>
                    <a:p>
                      <a:pPr marL="0" indent="288925" algn="l"/>
                      <a:r>
                        <a:rPr lang="en-US" dirty="0"/>
                        <a:t>Update</a:t>
                      </a:r>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solidFill>
                      <a:srgbClr val="0093D1"/>
                    </a:solidFill>
                  </a:tcPr>
                </a:tc>
                <a:extLst>
                  <a:ext uri="{0D108BD9-81ED-4DB2-BD59-A6C34878D82A}">
                    <a16:rowId xmlns:a16="http://schemas.microsoft.com/office/drawing/2014/main" val="10000"/>
                  </a:ext>
                </a:extLst>
              </a:tr>
              <a:tr h="370840">
                <a:tc>
                  <a:txBody>
                    <a:bodyPr/>
                    <a:lstStyle/>
                    <a:p>
                      <a:pPr marL="285750" indent="-285750">
                        <a:buFont typeface="Arial" panose="020B0604020202020204" pitchFamily="34" charset="0"/>
                        <a:buChar char="•"/>
                      </a:pPr>
                      <a:r>
                        <a:rPr lang="en-US" sz="1400" dirty="0"/>
                        <a:t>Facilitate the intake process</a:t>
                      </a:r>
                    </a:p>
                    <a:p>
                      <a:pPr marL="285750" indent="-285750">
                        <a:buFont typeface="Arial" panose="020B0604020202020204" pitchFamily="34" charset="0"/>
                        <a:buChar char="•"/>
                      </a:pPr>
                      <a:r>
                        <a:rPr lang="en-US" sz="1400" dirty="0"/>
                        <a:t>Determine the employee’s eligibility for FMLA, any applicable state leave, company-sponsored leave and/or Short Term Disability</a:t>
                      </a:r>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400" dirty="0"/>
                        <a:t>Send required notifications to the employee: initial packet/eligibility notification, approval/denial notification (including extensions), and return </a:t>
                      </a:r>
                      <a:br>
                        <a:rPr lang="en-US" sz="1400" dirty="0"/>
                      </a:br>
                      <a:r>
                        <a:rPr lang="en-US" sz="1400" dirty="0"/>
                        <a:t>to work letter</a:t>
                      </a:r>
                    </a:p>
                    <a:p>
                      <a:pPr marL="285750" indent="-285750">
                        <a:buFont typeface="Arial" panose="020B0604020202020204" pitchFamily="34" charset="0"/>
                        <a:buChar char="•"/>
                      </a:pPr>
                      <a:r>
                        <a:rPr lang="en-US" sz="1400" dirty="0"/>
                        <a:t>Gather and review necessary medical information, ensuring </a:t>
                      </a:r>
                      <a:br>
                        <a:rPr lang="en-US" sz="1400" dirty="0"/>
                      </a:br>
                      <a:r>
                        <a:rPr lang="en-US" sz="1400" dirty="0"/>
                        <a:t>that it comes from an appropriate provider/ specialist</a:t>
                      </a:r>
                    </a:p>
                    <a:p>
                      <a:pPr marL="285750" indent="-285750">
                        <a:buFont typeface="Arial" panose="020B0604020202020204" pitchFamily="34" charset="0"/>
                        <a:buChar char="•"/>
                      </a:pPr>
                      <a:r>
                        <a:rPr lang="en-US" sz="1400" dirty="0"/>
                        <a:t>Provide support in the return to work process</a:t>
                      </a:r>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400" dirty="0"/>
                        <a:t>Provide status updates on leaves/claims via Absence Management System, </a:t>
                      </a:r>
                      <a:r>
                        <a:rPr lang="en-US" sz="1400" dirty="0" err="1"/>
                        <a:t>AdminEASE</a:t>
                      </a:r>
                      <a:r>
                        <a:rPr lang="en-US" sz="1400" dirty="0"/>
                        <a:t> online reporting system and email</a:t>
                      </a:r>
                    </a:p>
                    <a:p>
                      <a:pPr marL="285750" indent="-285750">
                        <a:buFont typeface="Arial" panose="020B0604020202020204" pitchFamily="34" charset="0"/>
                        <a:buChar char="•"/>
                      </a:pPr>
                      <a:r>
                        <a:rPr lang="en-US" sz="1400" dirty="0"/>
                        <a:t>Respond to inquiries received via email and/or voicemail within 24-48 hours, depending on complexity and/or research needed</a:t>
                      </a:r>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pSp>
        <p:nvGrpSpPr>
          <p:cNvPr id="7" name="Group 6"/>
          <p:cNvGrpSpPr/>
          <p:nvPr/>
        </p:nvGrpSpPr>
        <p:grpSpPr>
          <a:xfrm>
            <a:off x="679828" y="1620746"/>
            <a:ext cx="342900" cy="323465"/>
            <a:chOff x="1715092" y="1387883"/>
            <a:chExt cx="342900" cy="323465"/>
          </a:xfrm>
        </p:grpSpPr>
        <p:sp>
          <p:nvSpPr>
            <p:cNvPr id="8" name="Oval 7"/>
            <p:cNvSpPr/>
            <p:nvPr/>
          </p:nvSpPr>
          <p:spPr>
            <a:xfrm>
              <a:off x="1732486" y="1391813"/>
              <a:ext cx="319536" cy="319535"/>
            </a:xfrm>
            <a:prstGeom prst="ellipse">
              <a:avLst/>
            </a:prstGeom>
            <a:solidFill>
              <a:schemeClr val="bg1"/>
            </a:solidFill>
            <a:ln w="38100" cmpd="sng">
              <a:solidFill>
                <a:srgbClr val="0093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4B948"/>
                </a:solidFill>
              </a:endParaRPr>
            </a:p>
          </p:txBody>
        </p:sp>
        <p:sp>
          <p:nvSpPr>
            <p:cNvPr id="9" name="TextBox 8"/>
            <p:cNvSpPr txBox="1"/>
            <p:nvPr/>
          </p:nvSpPr>
          <p:spPr>
            <a:xfrm>
              <a:off x="1715092" y="1387883"/>
              <a:ext cx="342900" cy="323165"/>
            </a:xfrm>
            <a:prstGeom prst="rect">
              <a:avLst/>
            </a:prstGeom>
            <a:noFill/>
            <a:ln w="38100">
              <a:noFill/>
            </a:ln>
          </p:spPr>
          <p:txBody>
            <a:bodyPr wrap="square" rtlCol="0">
              <a:spAutoFit/>
            </a:bodyPr>
            <a:lstStyle/>
            <a:p>
              <a:pPr algn="ctr"/>
              <a:r>
                <a:rPr lang="en-US" sz="1500" dirty="0">
                  <a:solidFill>
                    <a:srgbClr val="0093D1"/>
                  </a:solidFill>
                </a:rPr>
                <a:t>1</a:t>
              </a:r>
            </a:p>
          </p:txBody>
        </p:sp>
      </p:grpSp>
      <p:grpSp>
        <p:nvGrpSpPr>
          <p:cNvPr id="10" name="Group 9"/>
          <p:cNvGrpSpPr/>
          <p:nvPr/>
        </p:nvGrpSpPr>
        <p:grpSpPr>
          <a:xfrm>
            <a:off x="3176085" y="1620746"/>
            <a:ext cx="342900" cy="323465"/>
            <a:chOff x="1715092" y="1387883"/>
            <a:chExt cx="342900" cy="323465"/>
          </a:xfrm>
        </p:grpSpPr>
        <p:sp>
          <p:nvSpPr>
            <p:cNvPr id="11" name="Oval 10"/>
            <p:cNvSpPr/>
            <p:nvPr/>
          </p:nvSpPr>
          <p:spPr>
            <a:xfrm>
              <a:off x="1732486" y="1391813"/>
              <a:ext cx="319536" cy="319535"/>
            </a:xfrm>
            <a:prstGeom prst="ellipse">
              <a:avLst/>
            </a:prstGeom>
            <a:solidFill>
              <a:schemeClr val="bg1"/>
            </a:solidFill>
            <a:ln w="38100" cmpd="sng">
              <a:solidFill>
                <a:srgbClr val="0093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4B948"/>
                </a:solidFill>
              </a:endParaRPr>
            </a:p>
          </p:txBody>
        </p:sp>
        <p:sp>
          <p:nvSpPr>
            <p:cNvPr id="12" name="TextBox 11"/>
            <p:cNvSpPr txBox="1"/>
            <p:nvPr/>
          </p:nvSpPr>
          <p:spPr>
            <a:xfrm>
              <a:off x="1715092" y="1387883"/>
              <a:ext cx="342900" cy="323165"/>
            </a:xfrm>
            <a:prstGeom prst="rect">
              <a:avLst/>
            </a:prstGeom>
            <a:noFill/>
            <a:ln w="38100">
              <a:noFill/>
            </a:ln>
          </p:spPr>
          <p:txBody>
            <a:bodyPr wrap="square" rtlCol="0">
              <a:spAutoFit/>
            </a:bodyPr>
            <a:lstStyle/>
            <a:p>
              <a:pPr algn="ctr"/>
              <a:r>
                <a:rPr lang="en-US" sz="1500" dirty="0">
                  <a:solidFill>
                    <a:srgbClr val="0093D1"/>
                  </a:solidFill>
                </a:rPr>
                <a:t>2</a:t>
              </a:r>
            </a:p>
          </p:txBody>
        </p:sp>
      </p:grpSp>
      <p:grpSp>
        <p:nvGrpSpPr>
          <p:cNvPr id="13" name="Group 12"/>
          <p:cNvGrpSpPr/>
          <p:nvPr/>
        </p:nvGrpSpPr>
        <p:grpSpPr>
          <a:xfrm>
            <a:off x="5677967" y="1620746"/>
            <a:ext cx="342900" cy="323465"/>
            <a:chOff x="1715092" y="1387883"/>
            <a:chExt cx="342900" cy="323465"/>
          </a:xfrm>
        </p:grpSpPr>
        <p:sp>
          <p:nvSpPr>
            <p:cNvPr id="14" name="Oval 13"/>
            <p:cNvSpPr/>
            <p:nvPr/>
          </p:nvSpPr>
          <p:spPr>
            <a:xfrm>
              <a:off x="1732486" y="1391813"/>
              <a:ext cx="319536" cy="319535"/>
            </a:xfrm>
            <a:prstGeom prst="ellipse">
              <a:avLst/>
            </a:prstGeom>
            <a:solidFill>
              <a:schemeClr val="bg1"/>
            </a:solidFill>
            <a:ln w="38100" cmpd="sng">
              <a:solidFill>
                <a:srgbClr val="0093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4B948"/>
                </a:solidFill>
              </a:endParaRPr>
            </a:p>
          </p:txBody>
        </p:sp>
        <p:sp>
          <p:nvSpPr>
            <p:cNvPr id="15" name="TextBox 14"/>
            <p:cNvSpPr txBox="1"/>
            <p:nvPr/>
          </p:nvSpPr>
          <p:spPr>
            <a:xfrm>
              <a:off x="1715092" y="1387883"/>
              <a:ext cx="342900" cy="323165"/>
            </a:xfrm>
            <a:prstGeom prst="rect">
              <a:avLst/>
            </a:prstGeom>
            <a:noFill/>
            <a:ln w="38100">
              <a:noFill/>
            </a:ln>
          </p:spPr>
          <p:txBody>
            <a:bodyPr wrap="square" rtlCol="0">
              <a:spAutoFit/>
            </a:bodyPr>
            <a:lstStyle/>
            <a:p>
              <a:pPr algn="ctr"/>
              <a:r>
                <a:rPr lang="en-US" sz="1500" dirty="0">
                  <a:solidFill>
                    <a:srgbClr val="0093D1"/>
                  </a:solidFill>
                </a:rPr>
                <a:t>3</a:t>
              </a:r>
            </a:p>
          </p:txBody>
        </p:sp>
      </p:grpSp>
    </p:spTree>
    <p:extLst>
      <p:ext uri="{BB962C8B-B14F-4D97-AF65-F5344CB8AC3E}">
        <p14:creationId xmlns:p14="http://schemas.microsoft.com/office/powerpoint/2010/main" val="35068463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AB721C6-B02D-8045-8C83-F3873172C969}" type="slidenum">
              <a:rPr lang="en-US" smtClean="0"/>
              <a:pPr>
                <a:defRPr/>
              </a:pPr>
              <a:t>35</a:t>
            </a:fld>
            <a:endParaRPr lang="en-US" dirty="0"/>
          </a:p>
        </p:txBody>
      </p:sp>
      <p:sp>
        <p:nvSpPr>
          <p:cNvPr id="4" name="Title 3"/>
          <p:cNvSpPr>
            <a:spLocks noGrp="1"/>
          </p:cNvSpPr>
          <p:nvPr>
            <p:ph type="ctrTitle"/>
          </p:nvPr>
        </p:nvSpPr>
        <p:spPr/>
        <p:txBody>
          <a:bodyPr/>
          <a:lstStyle/>
          <a:p>
            <a:r>
              <a:rPr lang="en-US" dirty="0"/>
              <a:t>The Standard’s Responsibilities</a:t>
            </a:r>
            <a:br>
              <a:rPr lang="en-US" dirty="0"/>
            </a:br>
            <a:r>
              <a:rPr lang="en-US" sz="2000" dirty="0">
                <a:solidFill>
                  <a:srgbClr val="0093D1"/>
                </a:solidFill>
              </a:rPr>
              <a:t>Return to Work from Disability</a:t>
            </a:r>
            <a:endParaRPr lang="en-US" dirty="0">
              <a:solidFill>
                <a:srgbClr val="0093D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554025723"/>
              </p:ext>
            </p:extLst>
          </p:nvPr>
        </p:nvGraphicFramePr>
        <p:xfrm>
          <a:off x="685798" y="1772667"/>
          <a:ext cx="7553741" cy="2595880"/>
        </p:xfrm>
        <a:graphic>
          <a:graphicData uri="http://schemas.openxmlformats.org/drawingml/2006/table">
            <a:tbl>
              <a:tblPr firstRow="1" bandRow="1">
                <a:tableStyleId>{5C22544A-7EE6-4342-B048-85BDC9FD1C3A}</a:tableStyleId>
              </a:tblPr>
              <a:tblGrid>
                <a:gridCol w="2488096">
                  <a:extLst>
                    <a:ext uri="{9D8B030D-6E8A-4147-A177-3AD203B41FA5}">
                      <a16:colId xmlns:a16="http://schemas.microsoft.com/office/drawing/2014/main" val="20000"/>
                    </a:ext>
                  </a:extLst>
                </a:gridCol>
                <a:gridCol w="2488096">
                  <a:extLst>
                    <a:ext uri="{9D8B030D-6E8A-4147-A177-3AD203B41FA5}">
                      <a16:colId xmlns:a16="http://schemas.microsoft.com/office/drawing/2014/main" val="20001"/>
                    </a:ext>
                  </a:extLst>
                </a:gridCol>
                <a:gridCol w="2577549">
                  <a:extLst>
                    <a:ext uri="{9D8B030D-6E8A-4147-A177-3AD203B41FA5}">
                      <a16:colId xmlns:a16="http://schemas.microsoft.com/office/drawing/2014/main" val="20002"/>
                    </a:ext>
                  </a:extLst>
                </a:gridCol>
              </a:tblGrid>
              <a:tr h="370840">
                <a:tc>
                  <a:txBody>
                    <a:bodyPr/>
                    <a:lstStyle/>
                    <a:p>
                      <a:pPr marL="0" indent="288925" algn="l"/>
                      <a:r>
                        <a:rPr lang="en-US" dirty="0"/>
                        <a:t>Communicate</a:t>
                      </a:r>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solidFill>
                      <a:srgbClr val="0093D1"/>
                    </a:solidFill>
                  </a:tcPr>
                </a:tc>
                <a:tc>
                  <a:txBody>
                    <a:bodyPr/>
                    <a:lstStyle/>
                    <a:p>
                      <a:pPr marL="0" indent="288925" algn="l"/>
                      <a:r>
                        <a:rPr lang="en-US" dirty="0"/>
                        <a:t>Remind</a:t>
                      </a:r>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solidFill>
                      <a:srgbClr val="0093D1"/>
                    </a:solidFill>
                  </a:tcPr>
                </a:tc>
                <a:tc>
                  <a:txBody>
                    <a:bodyPr/>
                    <a:lstStyle/>
                    <a:p>
                      <a:pPr marL="0" indent="288925" algn="l"/>
                      <a:r>
                        <a:rPr lang="en-US" dirty="0"/>
                        <a:t>Contact</a:t>
                      </a:r>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solidFill>
                      <a:srgbClr val="0093D1"/>
                    </a:solidFill>
                  </a:tcPr>
                </a:tc>
                <a:extLst>
                  <a:ext uri="{0D108BD9-81ED-4DB2-BD59-A6C34878D82A}">
                    <a16:rowId xmlns:a16="http://schemas.microsoft.com/office/drawing/2014/main" val="10000"/>
                  </a:ext>
                </a:extLst>
              </a:tr>
              <a:tr h="370840">
                <a:tc>
                  <a:txBody>
                    <a:bodyPr/>
                    <a:lstStyle/>
                    <a:p>
                      <a:pPr marL="0" indent="0">
                        <a:buFont typeface="Arial" panose="020B0604020202020204" pitchFamily="34" charset="0"/>
                        <a:buNone/>
                      </a:pPr>
                      <a:r>
                        <a:rPr lang="en-US" sz="1400" dirty="0"/>
                        <a:t>Communicate the expected return to work date in initial approval communication to employer and employee</a:t>
                      </a:r>
                    </a:p>
                    <a:p>
                      <a:pPr marL="288925" lvl="1" indent="-169863">
                        <a:buFont typeface="Arial" panose="020B0604020202020204" pitchFamily="34" charset="0"/>
                        <a:buChar char="•"/>
                      </a:pPr>
                      <a:r>
                        <a:rPr lang="en-US" sz="1200" dirty="0"/>
                        <a:t>At this point, the return date is only an estimate; it could change based on the medical information provided by the physician</a:t>
                      </a:r>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noFill/>
                  </a:tcPr>
                </a:tc>
                <a:tc>
                  <a:txBody>
                    <a:bodyPr/>
                    <a:lstStyle/>
                    <a:p>
                      <a:pPr marL="0" indent="0">
                        <a:buFont typeface="Arial" panose="020B0604020202020204" pitchFamily="34" charset="0"/>
                        <a:buNone/>
                      </a:pPr>
                      <a:r>
                        <a:rPr lang="en-US" sz="1400" dirty="0"/>
                        <a:t>Send a return to work reminder letter to the employee 14 days prior to the end of the leave</a:t>
                      </a:r>
                    </a:p>
                    <a:p>
                      <a:pPr marL="288925" lvl="0" indent="-169863">
                        <a:buFont typeface="Arial" panose="020B0604020202020204" pitchFamily="34" charset="0"/>
                        <a:buChar char="•"/>
                      </a:pPr>
                      <a:r>
                        <a:rPr lang="en-US" sz="1200" dirty="0"/>
                        <a:t>Return to Work Authorization Form – to be completed and returned to the employer</a:t>
                      </a:r>
                    </a:p>
                    <a:p>
                      <a:pPr marL="288925" lvl="0" indent="-169863">
                        <a:buFont typeface="Arial" panose="020B0604020202020204" pitchFamily="34" charset="0"/>
                        <a:buChar char="•"/>
                      </a:pPr>
                      <a:r>
                        <a:rPr lang="en-US" sz="1200" dirty="0"/>
                        <a:t>Attending Physician’s Statement – to be returned to The Standard if the return to work date has changed</a:t>
                      </a:r>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400" dirty="0"/>
                        <a:t>Email the employer 14 days prior to expected return to work date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Confirm employee’s return with employer on the day following the expected return to work date</a:t>
                      </a:r>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pSp>
        <p:nvGrpSpPr>
          <p:cNvPr id="7" name="Group 6"/>
          <p:cNvGrpSpPr/>
          <p:nvPr/>
        </p:nvGrpSpPr>
        <p:grpSpPr>
          <a:xfrm>
            <a:off x="679828" y="1799648"/>
            <a:ext cx="342900" cy="323465"/>
            <a:chOff x="1715092" y="1387883"/>
            <a:chExt cx="342900" cy="323465"/>
          </a:xfrm>
        </p:grpSpPr>
        <p:sp>
          <p:nvSpPr>
            <p:cNvPr id="8" name="Oval 7"/>
            <p:cNvSpPr/>
            <p:nvPr/>
          </p:nvSpPr>
          <p:spPr>
            <a:xfrm>
              <a:off x="1732486" y="1391813"/>
              <a:ext cx="319536" cy="319535"/>
            </a:xfrm>
            <a:prstGeom prst="ellipse">
              <a:avLst/>
            </a:prstGeom>
            <a:solidFill>
              <a:schemeClr val="bg1"/>
            </a:solidFill>
            <a:ln w="38100" cmpd="sng">
              <a:solidFill>
                <a:srgbClr val="0093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4B948"/>
                </a:solidFill>
              </a:endParaRPr>
            </a:p>
          </p:txBody>
        </p:sp>
        <p:sp>
          <p:nvSpPr>
            <p:cNvPr id="9" name="TextBox 8"/>
            <p:cNvSpPr txBox="1"/>
            <p:nvPr/>
          </p:nvSpPr>
          <p:spPr>
            <a:xfrm>
              <a:off x="1715092" y="1387883"/>
              <a:ext cx="342900" cy="323165"/>
            </a:xfrm>
            <a:prstGeom prst="rect">
              <a:avLst/>
            </a:prstGeom>
            <a:noFill/>
            <a:ln w="38100">
              <a:noFill/>
            </a:ln>
          </p:spPr>
          <p:txBody>
            <a:bodyPr wrap="square" rtlCol="0">
              <a:spAutoFit/>
            </a:bodyPr>
            <a:lstStyle/>
            <a:p>
              <a:pPr algn="ctr"/>
              <a:r>
                <a:rPr lang="en-US" sz="1500" dirty="0">
                  <a:solidFill>
                    <a:srgbClr val="0093D1"/>
                  </a:solidFill>
                </a:rPr>
                <a:t>1</a:t>
              </a:r>
            </a:p>
          </p:txBody>
        </p:sp>
      </p:grpSp>
      <p:grpSp>
        <p:nvGrpSpPr>
          <p:cNvPr id="10" name="Group 9"/>
          <p:cNvGrpSpPr/>
          <p:nvPr/>
        </p:nvGrpSpPr>
        <p:grpSpPr>
          <a:xfrm>
            <a:off x="3176085" y="1799648"/>
            <a:ext cx="342900" cy="323465"/>
            <a:chOff x="1715092" y="1387883"/>
            <a:chExt cx="342900" cy="323465"/>
          </a:xfrm>
        </p:grpSpPr>
        <p:sp>
          <p:nvSpPr>
            <p:cNvPr id="11" name="Oval 10"/>
            <p:cNvSpPr/>
            <p:nvPr/>
          </p:nvSpPr>
          <p:spPr>
            <a:xfrm>
              <a:off x="1732486" y="1391813"/>
              <a:ext cx="319536" cy="319535"/>
            </a:xfrm>
            <a:prstGeom prst="ellipse">
              <a:avLst/>
            </a:prstGeom>
            <a:solidFill>
              <a:schemeClr val="bg1"/>
            </a:solidFill>
            <a:ln w="38100" cmpd="sng">
              <a:solidFill>
                <a:srgbClr val="0093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4B948"/>
                </a:solidFill>
              </a:endParaRPr>
            </a:p>
          </p:txBody>
        </p:sp>
        <p:sp>
          <p:nvSpPr>
            <p:cNvPr id="12" name="TextBox 11"/>
            <p:cNvSpPr txBox="1"/>
            <p:nvPr/>
          </p:nvSpPr>
          <p:spPr>
            <a:xfrm>
              <a:off x="1715092" y="1387883"/>
              <a:ext cx="342900" cy="323165"/>
            </a:xfrm>
            <a:prstGeom prst="rect">
              <a:avLst/>
            </a:prstGeom>
            <a:noFill/>
            <a:ln w="38100">
              <a:noFill/>
            </a:ln>
          </p:spPr>
          <p:txBody>
            <a:bodyPr wrap="square" rtlCol="0">
              <a:spAutoFit/>
            </a:bodyPr>
            <a:lstStyle/>
            <a:p>
              <a:pPr algn="ctr"/>
              <a:r>
                <a:rPr lang="en-US" sz="1500" dirty="0">
                  <a:solidFill>
                    <a:srgbClr val="0093D1"/>
                  </a:solidFill>
                </a:rPr>
                <a:t>2</a:t>
              </a:r>
            </a:p>
          </p:txBody>
        </p:sp>
      </p:grpSp>
      <p:grpSp>
        <p:nvGrpSpPr>
          <p:cNvPr id="13" name="Group 12"/>
          <p:cNvGrpSpPr/>
          <p:nvPr/>
        </p:nvGrpSpPr>
        <p:grpSpPr>
          <a:xfrm>
            <a:off x="5677967" y="1799648"/>
            <a:ext cx="342900" cy="323465"/>
            <a:chOff x="1715092" y="1387883"/>
            <a:chExt cx="342900" cy="323465"/>
          </a:xfrm>
        </p:grpSpPr>
        <p:sp>
          <p:nvSpPr>
            <p:cNvPr id="14" name="Oval 13"/>
            <p:cNvSpPr/>
            <p:nvPr/>
          </p:nvSpPr>
          <p:spPr>
            <a:xfrm>
              <a:off x="1732486" y="1391813"/>
              <a:ext cx="319536" cy="319535"/>
            </a:xfrm>
            <a:prstGeom prst="ellipse">
              <a:avLst/>
            </a:prstGeom>
            <a:solidFill>
              <a:schemeClr val="bg1"/>
            </a:solidFill>
            <a:ln w="38100" cmpd="sng">
              <a:solidFill>
                <a:srgbClr val="0093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4B948"/>
                </a:solidFill>
              </a:endParaRPr>
            </a:p>
          </p:txBody>
        </p:sp>
        <p:sp>
          <p:nvSpPr>
            <p:cNvPr id="15" name="TextBox 14"/>
            <p:cNvSpPr txBox="1"/>
            <p:nvPr/>
          </p:nvSpPr>
          <p:spPr>
            <a:xfrm>
              <a:off x="1715092" y="1387883"/>
              <a:ext cx="342900" cy="323165"/>
            </a:xfrm>
            <a:prstGeom prst="rect">
              <a:avLst/>
            </a:prstGeom>
            <a:noFill/>
            <a:ln w="38100">
              <a:noFill/>
            </a:ln>
          </p:spPr>
          <p:txBody>
            <a:bodyPr wrap="square" rtlCol="0">
              <a:spAutoFit/>
            </a:bodyPr>
            <a:lstStyle/>
            <a:p>
              <a:pPr algn="ctr"/>
              <a:r>
                <a:rPr lang="en-US" sz="1500" dirty="0">
                  <a:solidFill>
                    <a:srgbClr val="0093D1"/>
                  </a:solidFill>
                </a:rPr>
                <a:t>3</a:t>
              </a:r>
            </a:p>
          </p:txBody>
        </p:sp>
      </p:grpSp>
    </p:spTree>
    <p:extLst>
      <p:ext uri="{BB962C8B-B14F-4D97-AF65-F5344CB8AC3E}">
        <p14:creationId xmlns:p14="http://schemas.microsoft.com/office/powerpoint/2010/main" val="3308270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AB721C6-B02D-8045-8C83-F3873172C969}" type="slidenum">
              <a:rPr lang="en-US" smtClean="0"/>
              <a:pPr>
                <a:defRPr/>
              </a:pPr>
              <a:t>36</a:t>
            </a:fld>
            <a:endParaRPr lang="en-US" dirty="0"/>
          </a:p>
        </p:txBody>
      </p:sp>
      <p:sp>
        <p:nvSpPr>
          <p:cNvPr id="4" name="Title 3"/>
          <p:cNvSpPr>
            <a:spLocks noGrp="1"/>
          </p:cNvSpPr>
          <p:nvPr>
            <p:ph type="ctrTitle"/>
          </p:nvPr>
        </p:nvSpPr>
        <p:spPr/>
        <p:txBody>
          <a:bodyPr/>
          <a:lstStyle/>
          <a:p>
            <a:r>
              <a:rPr lang="en-US" dirty="0"/>
              <a:t>The Standard’s Responsibilities</a:t>
            </a:r>
            <a:br>
              <a:rPr lang="en-US" dirty="0"/>
            </a:br>
            <a:r>
              <a:rPr lang="en-US" sz="2000" dirty="0">
                <a:solidFill>
                  <a:srgbClr val="0093D1"/>
                </a:solidFill>
              </a:rPr>
              <a:t>Return to Work from Disability</a:t>
            </a:r>
            <a:endParaRPr lang="en-US" dirty="0">
              <a:solidFill>
                <a:srgbClr val="0093D1"/>
              </a:solidFill>
            </a:endParaRPr>
          </a:p>
        </p:txBody>
      </p:sp>
      <p:graphicFrame>
        <p:nvGraphicFramePr>
          <p:cNvPr id="6" name="Content Placeholder 6"/>
          <p:cNvGraphicFramePr>
            <a:graphicFrameLocks/>
          </p:cNvGraphicFramePr>
          <p:nvPr>
            <p:extLst>
              <p:ext uri="{D42A27DB-BD31-4B8C-83A1-F6EECF244321}">
                <p14:modId xmlns:p14="http://schemas.microsoft.com/office/powerpoint/2010/main" val="2175344473"/>
              </p:ext>
            </p:extLst>
          </p:nvPr>
        </p:nvGraphicFramePr>
        <p:xfrm>
          <a:off x="685800" y="1669154"/>
          <a:ext cx="6897758" cy="4399280"/>
        </p:xfrm>
        <a:graphic>
          <a:graphicData uri="http://schemas.openxmlformats.org/drawingml/2006/table">
            <a:tbl>
              <a:tblPr firstRow="1" bandRow="1">
                <a:tableStyleId>{5C22544A-7EE6-4342-B048-85BDC9FD1C3A}</a:tableStyleId>
              </a:tblPr>
              <a:tblGrid>
                <a:gridCol w="6897758">
                  <a:extLst>
                    <a:ext uri="{9D8B030D-6E8A-4147-A177-3AD203B41FA5}">
                      <a16:colId xmlns:a16="http://schemas.microsoft.com/office/drawing/2014/main" val="20000"/>
                    </a:ext>
                  </a:extLst>
                </a:gridCol>
              </a:tblGrid>
              <a:tr h="370840">
                <a:tc>
                  <a:txBody>
                    <a:bodyPr/>
                    <a:lstStyle/>
                    <a:p>
                      <a:pPr marL="0" indent="0">
                        <a:buFont typeface="Arial" panose="020B0604020202020204" pitchFamily="34" charset="0"/>
                        <a:buNone/>
                      </a:pPr>
                      <a:r>
                        <a:rPr lang="en-US" sz="1600" dirty="0"/>
                        <a:t>If the employee does not return paperwork to their employer or </a:t>
                      </a:r>
                      <a:br>
                        <a:rPr lang="en-US" sz="1600" dirty="0"/>
                      </a:br>
                      <a:r>
                        <a:rPr lang="en-US" sz="1600" dirty="0"/>
                        <a:t>The Standard and does not return to work on the expected date:</a:t>
                      </a:r>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solidFill>
                      <a:srgbClr val="0093D1"/>
                    </a:solidFill>
                  </a:tcPr>
                </a:tc>
                <a:extLst>
                  <a:ext uri="{0D108BD9-81ED-4DB2-BD59-A6C34878D82A}">
                    <a16:rowId xmlns:a16="http://schemas.microsoft.com/office/drawing/2014/main" val="10000"/>
                  </a:ext>
                </a:extLst>
              </a:tr>
              <a:tr h="370840">
                <a:tc>
                  <a:txBody>
                    <a:bodyPr/>
                    <a:lstStyle/>
                    <a:p>
                      <a:pPr marL="486918" lvl="1" indent="-285750">
                        <a:buFont typeface="Arial" panose="020B0604020202020204" pitchFamily="34" charset="0"/>
                        <a:buChar char="•"/>
                      </a:pPr>
                      <a:r>
                        <a:rPr lang="en-US" sz="1600" dirty="0"/>
                        <a:t>Their leave/claim will close and FMLA job protection will end</a:t>
                      </a:r>
                    </a:p>
                    <a:p>
                      <a:pPr marL="486918" lvl="1" indent="-285750">
                        <a:buFont typeface="Arial" panose="020B0604020202020204" pitchFamily="34" charset="0"/>
                        <a:buChar char="•"/>
                      </a:pPr>
                      <a:r>
                        <a:rPr lang="en-US" sz="1600" dirty="0"/>
                        <a:t>The employee is no longer tracked by The Standard</a:t>
                      </a:r>
                    </a:p>
                    <a:p>
                      <a:pPr marL="486918" lvl="1" indent="-285750">
                        <a:buFont typeface="Arial" panose="020B0604020202020204" pitchFamily="34" charset="0"/>
                        <a:buChar char="•"/>
                      </a:pPr>
                      <a:r>
                        <a:rPr lang="en-US" sz="1600" dirty="0"/>
                        <a:t>The employer should reference their employment policies and procedures</a:t>
                      </a:r>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noFill/>
                  </a:tcPr>
                </a:tc>
                <a:extLst>
                  <a:ext uri="{0D108BD9-81ED-4DB2-BD59-A6C34878D82A}">
                    <a16:rowId xmlns:a16="http://schemas.microsoft.com/office/drawing/2014/main" val="10001"/>
                  </a:ext>
                </a:extLst>
              </a:tr>
              <a:tr h="182880">
                <a:tc>
                  <a:txBody>
                    <a:bodyPr/>
                    <a:lstStyle/>
                    <a:p>
                      <a:pPr marL="486918" lvl="1" indent="-285750">
                        <a:buFont typeface="Arial" panose="020B0604020202020204" pitchFamily="34" charset="0"/>
                        <a:buChar char="•"/>
                      </a:pPr>
                      <a:endParaRPr lang="en-US" sz="400" dirty="0"/>
                    </a:p>
                  </a:txBody>
                  <a:tcP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bg1"/>
                          </a:solidFill>
                        </a:rPr>
                        <a:t>If an employee can return to work with restrictions:</a:t>
                      </a:r>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solidFill>
                      <a:srgbClr val="0093D1"/>
                    </a:solidFill>
                  </a:tcPr>
                </a:tc>
                <a:extLst>
                  <a:ext uri="{0D108BD9-81ED-4DB2-BD59-A6C34878D82A}">
                    <a16:rowId xmlns:a16="http://schemas.microsoft.com/office/drawing/2014/main" val="10003"/>
                  </a:ext>
                </a:extLst>
              </a:tr>
              <a:tr h="370840">
                <a:tc>
                  <a:txBody>
                    <a:bodyPr/>
                    <a:lstStyle/>
                    <a:p>
                      <a:pPr marL="486918" lvl="1" indent="-285750">
                        <a:buFont typeface="Arial" panose="020B0604020202020204" pitchFamily="34" charset="0"/>
                        <a:buChar char="•"/>
                      </a:pPr>
                      <a:r>
                        <a:rPr lang="en-US" sz="1600" dirty="0"/>
                        <a:t>Work with the employer to ensure that these restrictions can be accommodated</a:t>
                      </a:r>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noFill/>
                  </a:tcPr>
                </a:tc>
                <a:extLst>
                  <a:ext uri="{0D108BD9-81ED-4DB2-BD59-A6C34878D82A}">
                    <a16:rowId xmlns:a16="http://schemas.microsoft.com/office/drawing/2014/main" val="10004"/>
                  </a:ext>
                </a:extLst>
              </a:tr>
              <a:tr h="182880">
                <a:tc>
                  <a:txBody>
                    <a:bodyPr/>
                    <a:lstStyle/>
                    <a:p>
                      <a:pPr marL="486918" lvl="1" indent="-285750">
                        <a:buFont typeface="Arial" panose="020B0604020202020204" pitchFamily="34" charset="0"/>
                        <a:buChar char="•"/>
                      </a:pPr>
                      <a:endParaRPr lang="en-US" sz="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marL="0" indent="0">
                        <a:buFont typeface="Arial" panose="020B0604020202020204" pitchFamily="34" charset="0"/>
                        <a:buNone/>
                      </a:pPr>
                      <a:r>
                        <a:rPr lang="en-US" sz="1600" b="1" dirty="0">
                          <a:solidFill>
                            <a:schemeClr val="bg1"/>
                          </a:solidFill>
                        </a:rPr>
                        <a:t>If The Standard is notified that the employee will not return to work:</a:t>
                      </a:r>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solidFill>
                      <a:srgbClr val="0093D1"/>
                    </a:solidFill>
                  </a:tcPr>
                </a:tc>
                <a:extLst>
                  <a:ext uri="{0D108BD9-81ED-4DB2-BD59-A6C34878D82A}">
                    <a16:rowId xmlns:a16="http://schemas.microsoft.com/office/drawing/2014/main" val="10006"/>
                  </a:ext>
                </a:extLst>
              </a:tr>
              <a:tr h="370840">
                <a:tc>
                  <a:txBody>
                    <a:bodyPr/>
                    <a:lstStyle/>
                    <a:p>
                      <a:pPr marL="457200" lvl="1" indent="-288925">
                        <a:buFont typeface="Arial" panose="020B0604020202020204" pitchFamily="34" charset="0"/>
                        <a:buChar char="•"/>
                      </a:pPr>
                      <a:r>
                        <a:rPr lang="en-US" sz="1600" dirty="0"/>
                        <a:t>Employee must provide updated medical information stating that they cannot return due to their medical condition</a:t>
                      </a:r>
                    </a:p>
                    <a:p>
                      <a:pPr marL="457200" lvl="1" indent="-288925">
                        <a:buFont typeface="Arial" panose="020B0604020202020204" pitchFamily="34" charset="0"/>
                        <a:buChar char="•"/>
                      </a:pPr>
                      <a:r>
                        <a:rPr lang="en-US" sz="1600" dirty="0"/>
                        <a:t>Medical information will be reviewed to determine if ongoing disability is supported</a:t>
                      </a:r>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396680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AB721C6-B02D-8045-8C83-F3873172C969}" type="slidenum">
              <a:rPr lang="en-US" smtClean="0"/>
              <a:pPr/>
              <a:t>37</a:t>
            </a:fld>
            <a:endParaRPr lang="en-US" dirty="0"/>
          </a:p>
        </p:txBody>
      </p:sp>
      <p:sp>
        <p:nvSpPr>
          <p:cNvPr id="4" name="Title 3"/>
          <p:cNvSpPr>
            <a:spLocks noGrp="1"/>
          </p:cNvSpPr>
          <p:nvPr>
            <p:ph type="ctrTitle"/>
          </p:nvPr>
        </p:nvSpPr>
        <p:spPr/>
        <p:txBody>
          <a:bodyPr/>
          <a:lstStyle/>
          <a:p>
            <a:r>
              <a:rPr lang="en-US" dirty="0"/>
              <a:t>Employer’s Responsibilities</a:t>
            </a:r>
            <a:br>
              <a:rPr lang="en-US" dirty="0"/>
            </a:br>
            <a:r>
              <a:rPr lang="en-US" sz="2000" dirty="0">
                <a:solidFill>
                  <a:srgbClr val="0093D1"/>
                </a:solidFill>
              </a:rPr>
              <a:t>Return to Work from Disability</a:t>
            </a:r>
            <a:endParaRPr lang="en-US" dirty="0">
              <a:solidFill>
                <a:srgbClr val="0093D1"/>
              </a:solidFill>
            </a:endParaRPr>
          </a:p>
        </p:txBody>
      </p:sp>
      <p:graphicFrame>
        <p:nvGraphicFramePr>
          <p:cNvPr id="6" name="Content Placeholder 6"/>
          <p:cNvGraphicFramePr>
            <a:graphicFrameLocks/>
          </p:cNvGraphicFramePr>
          <p:nvPr>
            <p:extLst>
              <p:ext uri="{D42A27DB-BD31-4B8C-83A1-F6EECF244321}">
                <p14:modId xmlns:p14="http://schemas.microsoft.com/office/powerpoint/2010/main" val="3761585180"/>
              </p:ext>
            </p:extLst>
          </p:nvPr>
        </p:nvGraphicFramePr>
        <p:xfrm>
          <a:off x="718526" y="1539854"/>
          <a:ext cx="7021976" cy="4064000"/>
        </p:xfrm>
        <a:graphic>
          <a:graphicData uri="http://schemas.openxmlformats.org/drawingml/2006/table">
            <a:tbl>
              <a:tblPr firstRow="1" bandRow="1">
                <a:tableStyleId>{5C22544A-7EE6-4342-B048-85BDC9FD1C3A}</a:tableStyleId>
              </a:tblPr>
              <a:tblGrid>
                <a:gridCol w="7021976">
                  <a:extLst>
                    <a:ext uri="{9D8B030D-6E8A-4147-A177-3AD203B41FA5}">
                      <a16:colId xmlns:a16="http://schemas.microsoft.com/office/drawing/2014/main" val="2000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Respond to the return to work verification email received the business day following the employee’s expected return</a:t>
                      </a:r>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solidFill>
                      <a:srgbClr val="0093D1"/>
                    </a:solidFill>
                  </a:tcPr>
                </a:tc>
                <a:extLst>
                  <a:ext uri="{0D108BD9-81ED-4DB2-BD59-A6C34878D82A}">
                    <a16:rowId xmlns:a16="http://schemas.microsoft.com/office/drawing/2014/main" val="10000"/>
                  </a:ext>
                </a:extLst>
              </a:tr>
              <a:tr h="182880">
                <a:tc>
                  <a:txBody>
                    <a:bodyPr/>
                    <a:lstStyle/>
                    <a:p>
                      <a:pPr marL="0" indent="0">
                        <a:buFont typeface="Arial" panose="020B0604020202020204" pitchFamily="34" charset="0"/>
                        <a:buNone/>
                      </a:pPr>
                      <a:endParaRPr lang="en-US" sz="4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marL="0" indent="0">
                        <a:buFont typeface="Arial" panose="020B0604020202020204" pitchFamily="34" charset="0"/>
                        <a:buNone/>
                      </a:pPr>
                      <a:r>
                        <a:rPr lang="en-US" sz="1600" b="1" dirty="0">
                          <a:solidFill>
                            <a:schemeClr val="bg1"/>
                          </a:solidFill>
                        </a:rPr>
                        <a:t>If an employee</a:t>
                      </a:r>
                      <a:r>
                        <a:rPr lang="en-US" sz="1600" b="1" baseline="0" dirty="0">
                          <a:solidFill>
                            <a:schemeClr val="bg1"/>
                          </a:solidFill>
                        </a:rPr>
                        <a:t> returns to work early</a:t>
                      </a:r>
                      <a:r>
                        <a:rPr lang="en-US" sz="1600" b="1" dirty="0">
                          <a:solidFill>
                            <a:schemeClr val="bg1"/>
                          </a:solidFill>
                        </a:rPr>
                        <a:t>:</a:t>
                      </a:r>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solidFill>
                      <a:srgbClr val="0093D1"/>
                    </a:solidFill>
                  </a:tcPr>
                </a:tc>
                <a:extLst>
                  <a:ext uri="{0D108BD9-81ED-4DB2-BD59-A6C34878D82A}">
                    <a16:rowId xmlns:a16="http://schemas.microsoft.com/office/drawing/2014/main" val="10002"/>
                  </a:ext>
                </a:extLst>
              </a:tr>
              <a:tr h="370840">
                <a:tc>
                  <a:txBody>
                    <a:bodyPr/>
                    <a:lstStyle/>
                    <a:p>
                      <a:pPr marL="486918" lvl="1" indent="-285750">
                        <a:buFont typeface="Arial" panose="020B0604020202020204" pitchFamily="34" charset="0"/>
                        <a:buChar char="•"/>
                      </a:pPr>
                      <a:r>
                        <a:rPr lang="en-US" sz="1600" dirty="0"/>
                        <a:t>Notify</a:t>
                      </a:r>
                      <a:r>
                        <a:rPr lang="en-US" sz="1600" baseline="0" dirty="0"/>
                        <a:t> The Standard</a:t>
                      </a:r>
                      <a:endParaRPr lang="en-US" sz="1600" dirty="0"/>
                    </a:p>
                    <a:p>
                      <a:pPr marL="486918" lvl="1" indent="-285750">
                        <a:buFont typeface="Arial" panose="020B0604020202020204" pitchFamily="34" charset="0"/>
                        <a:buChar char="•"/>
                      </a:pPr>
                      <a:r>
                        <a:rPr lang="en-US" sz="1600" dirty="0"/>
                        <a:t>Do not permit an employee to return unless they have submitted a Return to Work Authorization – the return to work process must remain consistent for everyone</a:t>
                      </a:r>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noFill/>
                  </a:tcPr>
                </a:tc>
                <a:extLst>
                  <a:ext uri="{0D108BD9-81ED-4DB2-BD59-A6C34878D82A}">
                    <a16:rowId xmlns:a16="http://schemas.microsoft.com/office/drawing/2014/main" val="10003"/>
                  </a:ext>
                </a:extLst>
              </a:tr>
              <a:tr h="182880">
                <a:tc>
                  <a:txBody>
                    <a:bodyPr/>
                    <a:lstStyle/>
                    <a:p>
                      <a:pPr marL="486918" lvl="1" indent="-285750">
                        <a:buFont typeface="Arial" panose="020B0604020202020204" pitchFamily="34" charset="0"/>
                        <a:buChar char="•"/>
                      </a:pPr>
                      <a:endParaRPr lang="en-US" sz="400" dirty="0"/>
                    </a:p>
                  </a:txBody>
                  <a:tcP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marL="0" indent="0">
                        <a:buFont typeface="Arial" panose="020B0604020202020204" pitchFamily="34" charset="0"/>
                        <a:buNone/>
                      </a:pPr>
                      <a:r>
                        <a:rPr lang="en-US" sz="1600" b="1" dirty="0">
                          <a:solidFill>
                            <a:schemeClr val="bg1"/>
                          </a:solidFill>
                        </a:rPr>
                        <a:t>If </a:t>
                      </a:r>
                      <a:r>
                        <a:rPr lang="en-US" sz="1600" b="1" kern="1200" dirty="0">
                          <a:solidFill>
                            <a:schemeClr val="bg1"/>
                          </a:solidFill>
                          <a:latin typeface="+mn-lt"/>
                          <a:ea typeface="+mn-ea"/>
                          <a:cs typeface="+mn-cs"/>
                        </a:rPr>
                        <a:t>you know the employee will not return to work on the expected</a:t>
                      </a:r>
                      <a:r>
                        <a:rPr lang="en-US" sz="1600" b="1" kern="1200" baseline="0" dirty="0">
                          <a:solidFill>
                            <a:schemeClr val="bg1"/>
                          </a:solidFill>
                          <a:latin typeface="+mn-lt"/>
                          <a:ea typeface="+mn-ea"/>
                          <a:cs typeface="+mn-cs"/>
                        </a:rPr>
                        <a:t> </a:t>
                      </a:r>
                      <a:r>
                        <a:rPr lang="en-US" sz="1600" b="1" kern="1200" dirty="0">
                          <a:solidFill>
                            <a:schemeClr val="bg1"/>
                          </a:solidFill>
                          <a:latin typeface="+mn-lt"/>
                          <a:ea typeface="+mn-ea"/>
                          <a:cs typeface="+mn-cs"/>
                        </a:rPr>
                        <a:t>date:</a:t>
                      </a:r>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solidFill>
                      <a:srgbClr val="0093D1"/>
                    </a:solidFill>
                  </a:tcPr>
                </a:tc>
                <a:extLst>
                  <a:ext uri="{0D108BD9-81ED-4DB2-BD59-A6C34878D82A}">
                    <a16:rowId xmlns:a16="http://schemas.microsoft.com/office/drawing/2014/main" val="10005"/>
                  </a:ext>
                </a:extLst>
              </a:tr>
              <a:tr h="370840">
                <a:tc>
                  <a:txBody>
                    <a:bodyPr/>
                    <a:lstStyle/>
                    <a:p>
                      <a:pPr marL="457200" lvl="1" indent="-288925">
                        <a:buFont typeface="Arial" panose="020B0604020202020204" pitchFamily="34" charset="0"/>
                        <a:buChar char="•"/>
                      </a:pPr>
                      <a:r>
                        <a:rPr lang="en-US" sz="1600" dirty="0"/>
                        <a:t>Respond to the email and provide The Standard with updated information</a:t>
                      </a:r>
                    </a:p>
                    <a:p>
                      <a:pPr marL="457200" lvl="1" indent="-288925">
                        <a:buFont typeface="Arial" panose="020B0604020202020204" pitchFamily="34" charset="0"/>
                        <a:buChar char="•"/>
                      </a:pPr>
                      <a:r>
                        <a:rPr lang="en-US" sz="1600" dirty="0"/>
                        <a:t>The Standard will update the return to work record and reach out to the employee to obtain additional medical information required to extend the claim</a:t>
                      </a:r>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01488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AB721C6-B02D-8045-8C83-F3873172C969}" type="slidenum">
              <a:rPr lang="en-US" smtClean="0"/>
              <a:pPr/>
              <a:t>38</a:t>
            </a:fld>
            <a:endParaRPr lang="en-US" dirty="0"/>
          </a:p>
        </p:txBody>
      </p:sp>
      <p:sp>
        <p:nvSpPr>
          <p:cNvPr id="4" name="Title 3"/>
          <p:cNvSpPr>
            <a:spLocks noGrp="1"/>
          </p:cNvSpPr>
          <p:nvPr>
            <p:ph type="ctrTitle"/>
          </p:nvPr>
        </p:nvSpPr>
        <p:spPr/>
        <p:txBody>
          <a:bodyPr/>
          <a:lstStyle/>
          <a:p>
            <a:r>
              <a:rPr lang="en-US" dirty="0"/>
              <a:t>Employer’s Responsibilities</a:t>
            </a:r>
            <a:br>
              <a:rPr lang="en-US" dirty="0"/>
            </a:br>
            <a:r>
              <a:rPr lang="en-US" sz="2000" dirty="0">
                <a:solidFill>
                  <a:srgbClr val="0093D1"/>
                </a:solidFill>
              </a:rPr>
              <a:t>Return to Work from Disability</a:t>
            </a:r>
            <a:endParaRPr lang="en-US" dirty="0">
              <a:solidFill>
                <a:srgbClr val="0093D1"/>
              </a:solidFill>
            </a:endParaRPr>
          </a:p>
        </p:txBody>
      </p:sp>
      <p:graphicFrame>
        <p:nvGraphicFramePr>
          <p:cNvPr id="6" name="Content Placeholder 6"/>
          <p:cNvGraphicFramePr>
            <a:graphicFrameLocks/>
          </p:cNvGraphicFramePr>
          <p:nvPr>
            <p:extLst>
              <p:ext uri="{D42A27DB-BD31-4B8C-83A1-F6EECF244321}">
                <p14:modId xmlns:p14="http://schemas.microsoft.com/office/powerpoint/2010/main" val="1079722573"/>
              </p:ext>
            </p:extLst>
          </p:nvPr>
        </p:nvGraphicFramePr>
        <p:xfrm>
          <a:off x="718526" y="1539854"/>
          <a:ext cx="6897758" cy="3937000"/>
        </p:xfrm>
        <a:graphic>
          <a:graphicData uri="http://schemas.openxmlformats.org/drawingml/2006/table">
            <a:tbl>
              <a:tblPr firstRow="1" bandRow="1">
                <a:tableStyleId>{5C22544A-7EE6-4342-B048-85BDC9FD1C3A}</a:tableStyleId>
              </a:tblPr>
              <a:tblGrid>
                <a:gridCol w="6897758">
                  <a:extLst>
                    <a:ext uri="{9D8B030D-6E8A-4147-A177-3AD203B41FA5}">
                      <a16:colId xmlns:a16="http://schemas.microsoft.com/office/drawing/2014/main" val="20000"/>
                    </a:ext>
                  </a:extLst>
                </a:gridCol>
              </a:tblGrid>
              <a:tr h="370840">
                <a:tc>
                  <a:txBody>
                    <a:bodyPr/>
                    <a:lstStyle/>
                    <a:p>
                      <a:pPr marL="0" indent="0">
                        <a:buFont typeface="Arial" panose="020B0604020202020204" pitchFamily="34" charset="0"/>
                        <a:buNone/>
                      </a:pPr>
                      <a:r>
                        <a:rPr lang="en-US" sz="1600" dirty="0"/>
                        <a:t>If The Standard is notified that the employee will not return to work:</a:t>
                      </a:r>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solidFill>
                      <a:srgbClr val="0093D1"/>
                    </a:solidFill>
                  </a:tcPr>
                </a:tc>
                <a:extLst>
                  <a:ext uri="{0D108BD9-81ED-4DB2-BD59-A6C34878D82A}">
                    <a16:rowId xmlns:a16="http://schemas.microsoft.com/office/drawing/2014/main" val="10000"/>
                  </a:ext>
                </a:extLst>
              </a:tr>
              <a:tr h="370840">
                <a:tc>
                  <a:txBody>
                    <a:bodyPr/>
                    <a:lstStyle/>
                    <a:p>
                      <a:pPr marL="457200" lvl="1" indent="-288925">
                        <a:buFont typeface="Arial" panose="020B0604020202020204" pitchFamily="34" charset="0"/>
                        <a:buChar char="•"/>
                      </a:pPr>
                      <a:r>
                        <a:rPr lang="en-US" sz="1600" dirty="0"/>
                        <a:t>This is a separate email from the 14 day return to work reminder</a:t>
                      </a:r>
                    </a:p>
                    <a:p>
                      <a:pPr marL="457200" lvl="1" indent="-288925">
                        <a:buFont typeface="Arial" panose="020B0604020202020204" pitchFamily="34" charset="0"/>
                        <a:buChar char="•"/>
                      </a:pPr>
                      <a:r>
                        <a:rPr lang="en-US" sz="1600" dirty="0"/>
                        <a:t>The Standard cannot close or extend the claim without the employer’s confirmation of whether or not the employee returned to work </a:t>
                      </a:r>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noFill/>
                  </a:tcPr>
                </a:tc>
                <a:extLst>
                  <a:ext uri="{0D108BD9-81ED-4DB2-BD59-A6C34878D82A}">
                    <a16:rowId xmlns:a16="http://schemas.microsoft.com/office/drawing/2014/main" val="10001"/>
                  </a:ext>
                </a:extLst>
              </a:tr>
              <a:tr h="182880">
                <a:tc>
                  <a:txBody>
                    <a:bodyPr/>
                    <a:lstStyle/>
                    <a:p>
                      <a:pPr marL="486918" lvl="1" indent="-285750">
                        <a:buFont typeface="Arial" panose="020B0604020202020204" pitchFamily="34" charset="0"/>
                        <a:buChar char="•"/>
                      </a:pPr>
                      <a:endParaRPr lang="en-US" sz="400" dirty="0"/>
                    </a:p>
                  </a:txBody>
                  <a:tcP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marL="0" indent="0">
                        <a:buFont typeface="Arial" panose="020B0604020202020204" pitchFamily="34" charset="0"/>
                        <a:buNone/>
                      </a:pPr>
                      <a:r>
                        <a:rPr lang="en-US" sz="1600" b="1" dirty="0">
                          <a:solidFill>
                            <a:schemeClr val="bg1"/>
                          </a:solidFill>
                        </a:rPr>
                        <a:t>Collect and review the Return to Work Authorization provided by the employee and signed by their physician</a:t>
                      </a:r>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solidFill>
                      <a:srgbClr val="0093D1"/>
                    </a:solidFill>
                  </a:tcPr>
                </a:tc>
                <a:extLst>
                  <a:ext uri="{0D108BD9-81ED-4DB2-BD59-A6C34878D82A}">
                    <a16:rowId xmlns:a16="http://schemas.microsoft.com/office/drawing/2014/main" val="10003"/>
                  </a:ext>
                </a:extLst>
              </a:tr>
              <a:tr h="370840">
                <a:tc>
                  <a:txBody>
                    <a:bodyPr/>
                    <a:lstStyle/>
                    <a:p>
                      <a:pPr marL="457200" lvl="1" indent="-288925">
                        <a:buFont typeface="Arial" panose="020B0604020202020204" pitchFamily="34" charset="0"/>
                        <a:buChar char="•"/>
                      </a:pPr>
                      <a:r>
                        <a:rPr lang="en-US" sz="1400" dirty="0"/>
                        <a:t>If the employee is released to full duty, notify The Standard and forward the release so we can close the claim</a:t>
                      </a:r>
                    </a:p>
                    <a:p>
                      <a:pPr marL="457200" lvl="1" indent="-288925">
                        <a:buFont typeface="Arial" panose="020B0604020202020204" pitchFamily="34" charset="0"/>
                        <a:buChar char="•"/>
                      </a:pPr>
                      <a:r>
                        <a:rPr lang="en-US" sz="1400" dirty="0"/>
                        <a:t>If the employee is released with restrictions to duties and/or hours, contact The Standard and forward the note to </a:t>
                      </a:r>
                      <a:r>
                        <a:rPr lang="en-US" sz="1400" b="1" dirty="0"/>
                        <a:t>absence@standard.com</a:t>
                      </a:r>
                      <a:r>
                        <a:rPr lang="en-US" sz="1400" dirty="0"/>
                        <a:t> so the Leave and Disability Examiner can work with you to determine if the restrictions can be accommodated</a:t>
                      </a:r>
                    </a:p>
                    <a:p>
                      <a:pPr marL="746125" lvl="2" indent="-171450">
                        <a:buFont typeface="Arial" panose="020B0604020202020204" pitchFamily="34" charset="0"/>
                        <a:buChar char="•"/>
                      </a:pPr>
                      <a:r>
                        <a:rPr lang="en-US" sz="1200" dirty="0"/>
                        <a:t>If the restrictions cannot be accommodated, the employee will be advised of this fact and the claim/leave will remain open </a:t>
                      </a:r>
                      <a:endParaRPr lang="en-US" sz="1400" dirty="0"/>
                    </a:p>
                  </a:txBody>
                  <a:tcPr>
                    <a:lnL w="12700" cap="flat" cmpd="sng" algn="ctr">
                      <a:solidFill>
                        <a:srgbClr val="0093D1"/>
                      </a:solidFill>
                      <a:prstDash val="solid"/>
                      <a:round/>
                      <a:headEnd type="none" w="med" len="med"/>
                      <a:tailEnd type="none" w="med" len="med"/>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98187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895600"/>
            <a:ext cx="8153400" cy="533400"/>
          </a:xfrm>
        </p:spPr>
        <p:txBody>
          <a:bodyPr/>
          <a:lstStyle/>
          <a:p>
            <a:r>
              <a:rPr lang="en-US" sz="3600" dirty="0"/>
              <a:t>System Reference Slides</a:t>
            </a:r>
          </a:p>
        </p:txBody>
      </p:sp>
    </p:spTree>
    <p:extLst>
      <p:ext uri="{BB962C8B-B14F-4D97-AF65-F5344CB8AC3E}">
        <p14:creationId xmlns:p14="http://schemas.microsoft.com/office/powerpoint/2010/main" val="843790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901585022"/>
              </p:ext>
            </p:extLst>
          </p:nvPr>
        </p:nvGraphicFramePr>
        <p:xfrm>
          <a:off x="685800" y="1500188"/>
          <a:ext cx="7848600" cy="3418840"/>
        </p:xfrm>
        <a:graphic>
          <a:graphicData uri="http://schemas.openxmlformats.org/drawingml/2006/table">
            <a:tbl>
              <a:tblPr firstRow="1" bandRow="1">
                <a:tableStyleId>{9D7B26C5-4107-4FEC-AEDC-1716B250A1EF}</a:tableStyleId>
              </a:tblPr>
              <a:tblGrid>
                <a:gridCol w="2399145">
                  <a:extLst>
                    <a:ext uri="{9D8B030D-6E8A-4147-A177-3AD203B41FA5}">
                      <a16:colId xmlns:a16="http://schemas.microsoft.com/office/drawing/2014/main" val="20000"/>
                    </a:ext>
                  </a:extLst>
                </a:gridCol>
                <a:gridCol w="5449455">
                  <a:extLst>
                    <a:ext uri="{9D8B030D-6E8A-4147-A177-3AD203B41FA5}">
                      <a16:colId xmlns:a16="http://schemas.microsoft.com/office/drawing/2014/main" val="20001"/>
                    </a:ext>
                  </a:extLst>
                </a:gridCol>
              </a:tblGrid>
              <a:tr h="370840">
                <a:tc>
                  <a:txBody>
                    <a:bodyPr/>
                    <a:lstStyle/>
                    <a:p>
                      <a:r>
                        <a:rPr lang="en-US" b="0" dirty="0">
                          <a:solidFill>
                            <a:srgbClr val="0093D1"/>
                          </a:solidFill>
                        </a:rPr>
                        <a:t>Request</a:t>
                      </a:r>
                      <a:r>
                        <a:rPr lang="en-US" b="0" baseline="0" dirty="0">
                          <a:solidFill>
                            <a:srgbClr val="0093D1"/>
                          </a:solidFill>
                        </a:rPr>
                        <a:t> Method</a:t>
                      </a:r>
                      <a:endParaRPr lang="en-US" b="0" dirty="0">
                        <a:solidFill>
                          <a:srgbClr val="0093D1"/>
                        </a:solidFill>
                      </a:endParaRPr>
                    </a:p>
                  </a:txBody>
                  <a:tcPr/>
                </a:tc>
                <a:tc>
                  <a:txBody>
                    <a:bodyPr/>
                    <a:lstStyle/>
                    <a:p>
                      <a:r>
                        <a:rPr lang="en-US" b="0" dirty="0">
                          <a:solidFill>
                            <a:srgbClr val="0093D1"/>
                          </a:solidFill>
                        </a:rPr>
                        <a:t>Steps to Take</a:t>
                      </a:r>
                    </a:p>
                  </a:txBody>
                  <a:tcPr/>
                </a:tc>
                <a:extLst>
                  <a:ext uri="{0D108BD9-81ED-4DB2-BD59-A6C34878D82A}">
                    <a16:rowId xmlns:a16="http://schemas.microsoft.com/office/drawing/2014/main" val="10000"/>
                  </a:ext>
                </a:extLst>
              </a:tr>
              <a:tr h="370840">
                <a:tc>
                  <a:txBody>
                    <a:bodyPr/>
                    <a:lstStyle/>
                    <a:p>
                      <a:r>
                        <a:rPr lang="en-US" sz="1400" dirty="0"/>
                        <a:t>Employee informs his/her supervisor they will be out</a:t>
                      </a:r>
                    </a:p>
                  </a:txBody>
                  <a:tcPr>
                    <a:solidFill>
                      <a:srgbClr val="C1C1C1"/>
                    </a:solidFill>
                  </a:tcPr>
                </a:tc>
                <a:tc>
                  <a:txBody>
                    <a:bodyPr/>
                    <a:lstStyle/>
                    <a:p>
                      <a:r>
                        <a:rPr lang="en-US" sz="1400" b="1" dirty="0"/>
                        <a:t>Supervisors</a:t>
                      </a:r>
                      <a:r>
                        <a:rPr lang="en-US" sz="1400" b="1" baseline="0" dirty="0"/>
                        <a:t> should know</a:t>
                      </a:r>
                      <a:r>
                        <a:rPr lang="en-US" sz="1400" b="1" dirty="0"/>
                        <a:t>:</a:t>
                      </a:r>
                    </a:p>
                    <a:p>
                      <a:pPr marL="285750" indent="-285750">
                        <a:buFont typeface="Arial" panose="020B0604020202020204" pitchFamily="34" charset="0"/>
                        <a:buChar char="•"/>
                      </a:pPr>
                      <a:r>
                        <a:rPr lang="en-US" sz="1400" baseline="0" dirty="0"/>
                        <a:t>How to identify requests that may fall under FMLA</a:t>
                      </a:r>
                    </a:p>
                    <a:p>
                      <a:pPr marL="285750" indent="-285750">
                        <a:buFont typeface="Arial" panose="020B0604020202020204" pitchFamily="34" charset="0"/>
                        <a:buChar char="•"/>
                      </a:pPr>
                      <a:r>
                        <a:rPr lang="en-US" sz="1400" dirty="0"/>
                        <a:t>Where to direct the employee for</a:t>
                      </a:r>
                      <a:r>
                        <a:rPr lang="en-US" sz="1400" baseline="0" dirty="0"/>
                        <a:t> </a:t>
                      </a:r>
                      <a:r>
                        <a:rPr lang="en-US" sz="1400" dirty="0"/>
                        <a:t>assistance </a:t>
                      </a:r>
                      <a:br>
                        <a:rPr lang="en-US" sz="1400" dirty="0"/>
                      </a:br>
                      <a:r>
                        <a:rPr lang="en-US" sz="1400" dirty="0"/>
                        <a:t>(The Standard, HR, HR website, an FAQ document)</a:t>
                      </a:r>
                    </a:p>
                  </a:txBody>
                  <a:tcPr>
                    <a:solidFill>
                      <a:srgbClr val="C1C1C1"/>
                    </a:solidFill>
                  </a:tcPr>
                </a:tc>
                <a:extLst>
                  <a:ext uri="{0D108BD9-81ED-4DB2-BD59-A6C34878D82A}">
                    <a16:rowId xmlns:a16="http://schemas.microsoft.com/office/drawing/2014/main" val="10001"/>
                  </a:ext>
                </a:extLst>
              </a:tr>
              <a:tr h="370840">
                <a:tc>
                  <a:txBody>
                    <a:bodyPr/>
                    <a:lstStyle/>
                    <a:p>
                      <a:r>
                        <a:rPr lang="en-US" sz="1400" dirty="0"/>
                        <a:t>Employee reaches</a:t>
                      </a:r>
                      <a:r>
                        <a:rPr lang="en-US" sz="1400" baseline="0" dirty="0"/>
                        <a:t> out to the HR department</a:t>
                      </a:r>
                      <a:endParaRPr lang="en-US" sz="1400" dirty="0"/>
                    </a:p>
                  </a:txBody>
                  <a:tcPr>
                    <a:noFill/>
                  </a:tcPr>
                </a:tc>
                <a:tc>
                  <a:txBody>
                    <a:bodyPr/>
                    <a:lstStyle/>
                    <a:p>
                      <a:pPr marL="285750" indent="-285750">
                        <a:buFont typeface="Arial" panose="020B0604020202020204" pitchFamily="34" charset="0"/>
                        <a:buChar char="•"/>
                      </a:pPr>
                      <a:r>
                        <a:rPr lang="en-US" sz="1400" dirty="0"/>
                        <a:t>HR directs the employee to call The Standard</a:t>
                      </a:r>
                    </a:p>
                    <a:p>
                      <a:pPr marL="285750" indent="-285750">
                        <a:buFont typeface="Arial" panose="020B0604020202020204" pitchFamily="34" charset="0"/>
                        <a:buChar char="•"/>
                      </a:pPr>
                      <a:r>
                        <a:rPr lang="en-US" sz="1400" dirty="0"/>
                        <a:t>HR sets</a:t>
                      </a:r>
                      <a:r>
                        <a:rPr lang="en-US" sz="1400" baseline="0" dirty="0"/>
                        <a:t> up informational meeting</a:t>
                      </a:r>
                    </a:p>
                    <a:p>
                      <a:pPr marL="285750" indent="-285750">
                        <a:buFont typeface="Arial" panose="020B0604020202020204" pitchFamily="34" charset="0"/>
                        <a:buChar char="•"/>
                      </a:pPr>
                      <a:r>
                        <a:rPr lang="en-US" sz="1400" baseline="0" dirty="0"/>
                        <a:t>HR determines possible need for other services that are not tied to The Standard</a:t>
                      </a:r>
                      <a:endParaRPr lang="en-US" sz="1400" dirty="0"/>
                    </a:p>
                  </a:txBody>
                  <a:tcPr>
                    <a:noFill/>
                  </a:tcPr>
                </a:tc>
                <a:extLst>
                  <a:ext uri="{0D108BD9-81ED-4DB2-BD59-A6C34878D82A}">
                    <a16:rowId xmlns:a16="http://schemas.microsoft.com/office/drawing/2014/main" val="10002"/>
                  </a:ext>
                </a:extLst>
              </a:tr>
              <a:tr h="370840">
                <a:tc>
                  <a:txBody>
                    <a:bodyPr/>
                    <a:lstStyle/>
                    <a:p>
                      <a:r>
                        <a:rPr lang="en-US" sz="1400" dirty="0"/>
                        <a:t>Employee calls The</a:t>
                      </a:r>
                      <a:r>
                        <a:rPr lang="en-US" sz="1400" baseline="0" dirty="0"/>
                        <a:t> </a:t>
                      </a:r>
                      <a:r>
                        <a:rPr lang="en-US" sz="1400" dirty="0"/>
                        <a:t>Standard directly</a:t>
                      </a:r>
                    </a:p>
                  </a:txBody>
                  <a:tcPr>
                    <a:solidFill>
                      <a:srgbClr val="C1C1C1"/>
                    </a:solidFill>
                  </a:tcPr>
                </a:tc>
                <a:tc>
                  <a:txBody>
                    <a:bodyPr/>
                    <a:lstStyle/>
                    <a:p>
                      <a:pPr marL="285750" indent="-285750">
                        <a:buFont typeface="Arial" panose="020B0604020202020204" pitchFamily="34" charset="0"/>
                        <a:buChar char="•"/>
                      </a:pPr>
                      <a:r>
                        <a:rPr lang="en-US" sz="1400" dirty="0"/>
                        <a:t>The Standard sets up an appropriate leave and potential claim</a:t>
                      </a:r>
                    </a:p>
                    <a:p>
                      <a:pPr marL="285750" indent="-285750">
                        <a:buFont typeface="Arial" panose="020B0604020202020204" pitchFamily="34" charset="0"/>
                        <a:buChar char="•"/>
                      </a:pPr>
                      <a:r>
                        <a:rPr lang="en-US" sz="1400" dirty="0"/>
                        <a:t>The Standard refers employees</a:t>
                      </a:r>
                      <a:r>
                        <a:rPr lang="en-US" sz="1400" baseline="0" dirty="0"/>
                        <a:t> to HR f</a:t>
                      </a:r>
                      <a:r>
                        <a:rPr lang="en-US" sz="1400" dirty="0"/>
                        <a:t>or any needs outside our administration</a:t>
                      </a:r>
                      <a:endParaRPr lang="en-US" sz="1400" baseline="0" dirty="0"/>
                    </a:p>
                    <a:p>
                      <a:pPr marL="285750" indent="-285750">
                        <a:buFont typeface="Arial" panose="020B0604020202020204" pitchFamily="34" charset="0"/>
                        <a:buChar char="•"/>
                      </a:pPr>
                      <a:r>
                        <a:rPr lang="en-US" sz="1400" baseline="0" dirty="0"/>
                        <a:t>The Standard directs employees to work with their supervisor and follow regular call-in procedures</a:t>
                      </a:r>
                      <a:endParaRPr lang="en-US" sz="1400" dirty="0"/>
                    </a:p>
                  </a:txBody>
                  <a:tcPr>
                    <a:solidFill>
                      <a:srgbClr val="C1C1C1"/>
                    </a:solidFill>
                  </a:tcPr>
                </a:tc>
                <a:extLst>
                  <a:ext uri="{0D108BD9-81ED-4DB2-BD59-A6C34878D82A}">
                    <a16:rowId xmlns:a16="http://schemas.microsoft.com/office/drawing/2014/main" val="10003"/>
                  </a:ext>
                </a:extLst>
              </a:tr>
            </a:tbl>
          </a:graphicData>
        </a:graphic>
      </p:graphicFrame>
      <p:sp>
        <p:nvSpPr>
          <p:cNvPr id="3" name="Slide Number Placeholder 2"/>
          <p:cNvSpPr>
            <a:spLocks noGrp="1"/>
          </p:cNvSpPr>
          <p:nvPr>
            <p:ph type="sldNum" sz="quarter" idx="10"/>
          </p:nvPr>
        </p:nvSpPr>
        <p:spPr/>
        <p:txBody>
          <a:bodyPr/>
          <a:lstStyle/>
          <a:p>
            <a:pPr>
              <a:defRPr/>
            </a:pPr>
            <a:fld id="{FAB721C6-B02D-8045-8C83-F3873172C969}" type="slidenum">
              <a:rPr lang="en-US" smtClean="0"/>
              <a:pPr>
                <a:defRPr/>
              </a:pPr>
              <a:t>4</a:t>
            </a:fld>
            <a:endParaRPr lang="en-US" dirty="0"/>
          </a:p>
        </p:txBody>
      </p:sp>
      <p:sp>
        <p:nvSpPr>
          <p:cNvPr id="4" name="Title 3"/>
          <p:cNvSpPr>
            <a:spLocks noGrp="1"/>
          </p:cNvSpPr>
          <p:nvPr>
            <p:ph type="ctrTitle"/>
          </p:nvPr>
        </p:nvSpPr>
        <p:spPr/>
        <p:txBody>
          <a:bodyPr/>
          <a:lstStyle/>
          <a:p>
            <a:r>
              <a:rPr lang="en-US" dirty="0"/>
              <a:t>My employee is requesting a leave. Now what?</a:t>
            </a:r>
          </a:p>
        </p:txBody>
      </p:sp>
      <p:sp>
        <p:nvSpPr>
          <p:cNvPr id="6" name="TextBox 5"/>
          <p:cNvSpPr txBox="1"/>
          <p:nvPr/>
        </p:nvSpPr>
        <p:spPr>
          <a:xfrm>
            <a:off x="685800" y="5308979"/>
            <a:ext cx="7848600" cy="523220"/>
          </a:xfrm>
          <a:prstGeom prst="rect">
            <a:avLst/>
          </a:prstGeom>
          <a:noFill/>
        </p:spPr>
        <p:txBody>
          <a:bodyPr wrap="square" rtlCol="0">
            <a:spAutoFit/>
          </a:bodyPr>
          <a:lstStyle/>
          <a:p>
            <a:r>
              <a:rPr lang="en-US" sz="1400" dirty="0"/>
              <a:t>The FAQ provides instructions on the regular call-in procedure for employees and walks them through the appropriate next steps.</a:t>
            </a:r>
          </a:p>
        </p:txBody>
      </p:sp>
    </p:spTree>
    <p:extLst>
      <p:ext uri="{BB962C8B-B14F-4D97-AF65-F5344CB8AC3E}">
        <p14:creationId xmlns:p14="http://schemas.microsoft.com/office/powerpoint/2010/main" val="42620158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p:txBody>
          <a:bodyPr/>
          <a:lstStyle/>
          <a:p>
            <a:r>
              <a:rPr lang="en-US" dirty="0"/>
              <a:t>Portal – Summaries</a:t>
            </a:r>
          </a:p>
        </p:txBody>
      </p:sp>
      <p:sp>
        <p:nvSpPr>
          <p:cNvPr id="4" name="Slide Number Placeholder 3"/>
          <p:cNvSpPr>
            <a:spLocks noGrp="1"/>
          </p:cNvSpPr>
          <p:nvPr>
            <p:ph type="sldNum" sz="quarter" idx="10"/>
          </p:nvPr>
        </p:nvSpPr>
        <p:spPr/>
        <p:txBody>
          <a:bodyPr/>
          <a:lstStyle/>
          <a:p>
            <a:pPr>
              <a:defRPr/>
            </a:pPr>
            <a:fld id="{FAB721C6-B02D-8045-8C83-F3873172C969}" type="slidenum">
              <a:rPr lang="en-US" smtClean="0"/>
              <a:pPr>
                <a:defRPr/>
              </a:pPr>
              <a:t>40</a:t>
            </a:fld>
            <a:endParaRPr lang="en-US" dirty="0"/>
          </a:p>
        </p:txBody>
      </p:sp>
      <p:pic>
        <p:nvPicPr>
          <p:cNvPr id="6" name="Picture 5"/>
          <p:cNvPicPr>
            <a:picLocks noChangeAspect="1"/>
          </p:cNvPicPr>
          <p:nvPr/>
        </p:nvPicPr>
        <p:blipFill rotWithShape="1">
          <a:blip r:embed="rId3"/>
          <a:srcRect l="19182" r="18333"/>
          <a:stretch/>
        </p:blipFill>
        <p:spPr>
          <a:xfrm>
            <a:off x="539496" y="1600200"/>
            <a:ext cx="7315200" cy="2626386"/>
          </a:xfrm>
          <a:prstGeom prst="rect">
            <a:avLst/>
          </a:prstGeom>
          <a:ln>
            <a:solidFill>
              <a:schemeClr val="tx1"/>
            </a:solidFill>
          </a:ln>
        </p:spPr>
      </p:pic>
      <p:sp>
        <p:nvSpPr>
          <p:cNvPr id="5" name="Left Arrow 4"/>
          <p:cNvSpPr/>
          <p:nvPr/>
        </p:nvSpPr>
        <p:spPr>
          <a:xfrm>
            <a:off x="1447800" y="2209800"/>
            <a:ext cx="457200" cy="304800"/>
          </a:xfrm>
          <a:prstGeom prst="leftArrow">
            <a:avLst/>
          </a:prstGeom>
          <a:solidFill>
            <a:srgbClr val="004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48647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p:txBody>
          <a:bodyPr/>
          <a:lstStyle/>
          <a:p>
            <a:r>
              <a:rPr lang="en-US" dirty="0"/>
              <a:t>Absence Calendar</a:t>
            </a:r>
          </a:p>
        </p:txBody>
      </p:sp>
      <p:sp>
        <p:nvSpPr>
          <p:cNvPr id="4" name="Slide Number Placeholder 3"/>
          <p:cNvSpPr>
            <a:spLocks noGrp="1"/>
          </p:cNvSpPr>
          <p:nvPr>
            <p:ph type="sldNum" sz="quarter" idx="10"/>
          </p:nvPr>
        </p:nvSpPr>
        <p:spPr/>
        <p:txBody>
          <a:bodyPr/>
          <a:lstStyle/>
          <a:p>
            <a:pPr>
              <a:defRPr/>
            </a:pPr>
            <a:fld id="{FAB721C6-B02D-8045-8C83-F3873172C969}" type="slidenum">
              <a:rPr lang="en-US" smtClean="0"/>
              <a:pPr>
                <a:defRPr/>
              </a:pPr>
              <a:t>41</a:t>
            </a:fld>
            <a:endParaRPr lang="en-US" dirty="0"/>
          </a:p>
        </p:txBody>
      </p:sp>
      <p:sp>
        <p:nvSpPr>
          <p:cNvPr id="8" name="Content Placeholder 3"/>
          <p:cNvSpPr>
            <a:spLocks noGrp="1"/>
          </p:cNvSpPr>
          <p:nvPr>
            <p:ph idx="1"/>
          </p:nvPr>
        </p:nvSpPr>
        <p:spPr>
          <a:xfrm>
            <a:off x="6629400" y="1371600"/>
            <a:ext cx="1981200" cy="2971800"/>
          </a:xfrm>
          <a:solidFill>
            <a:srgbClr val="0093D1"/>
          </a:solidFill>
        </p:spPr>
        <p:txBody>
          <a:bodyPr/>
          <a:lstStyle/>
          <a:p>
            <a:pPr marL="171450" indent="-3175">
              <a:spcBef>
                <a:spcPts val="600"/>
              </a:spcBef>
              <a:spcAft>
                <a:spcPts val="600"/>
              </a:spcAft>
              <a:defRPr/>
            </a:pPr>
            <a:r>
              <a:rPr lang="en-US" sz="1400" dirty="0">
                <a:solidFill>
                  <a:schemeClr val="bg1"/>
                </a:solidFill>
                <a:ea typeface="ＭＳ Ｐゴシック" pitchFamily="-28" charset="-128"/>
              </a:rPr>
              <a:t>Provides summary </a:t>
            </a:r>
            <a:br>
              <a:rPr lang="en-US" sz="1400" dirty="0">
                <a:solidFill>
                  <a:schemeClr val="bg1"/>
                </a:solidFill>
                <a:ea typeface="ＭＳ Ｐゴシック" pitchFamily="-28" charset="-128"/>
              </a:rPr>
            </a:br>
            <a:r>
              <a:rPr lang="en-US" sz="1400" dirty="0">
                <a:solidFill>
                  <a:schemeClr val="bg1"/>
                </a:solidFill>
                <a:ea typeface="ＭＳ Ｐゴシック" pitchFamily="-28" charset="-128"/>
              </a:rPr>
              <a:t>of leaves by reporting structure in calendar form</a:t>
            </a:r>
          </a:p>
          <a:p>
            <a:pPr marL="171450" indent="-3175">
              <a:spcBef>
                <a:spcPts val="600"/>
              </a:spcBef>
              <a:spcAft>
                <a:spcPts val="600"/>
              </a:spcAft>
              <a:defRPr/>
            </a:pPr>
            <a:r>
              <a:rPr lang="en-US" sz="1400" dirty="0">
                <a:solidFill>
                  <a:schemeClr val="bg1"/>
                </a:solidFill>
                <a:ea typeface="ＭＳ Ｐゴシック" pitchFamily="-28" charset="-128"/>
              </a:rPr>
              <a:t>View current entitlement based </a:t>
            </a:r>
            <a:br>
              <a:rPr lang="en-US" sz="1400" dirty="0">
                <a:solidFill>
                  <a:schemeClr val="bg1"/>
                </a:solidFill>
                <a:ea typeface="ＭＳ Ｐゴシック" pitchFamily="-28" charset="-128"/>
              </a:rPr>
            </a:br>
            <a:r>
              <a:rPr lang="en-US" sz="1400" dirty="0">
                <a:solidFill>
                  <a:schemeClr val="bg1"/>
                </a:solidFill>
                <a:ea typeface="ＭＳ Ｐゴシック" pitchFamily="-28" charset="-128"/>
              </a:rPr>
              <a:t>on employee’s leave usage</a:t>
            </a:r>
          </a:p>
          <a:p>
            <a:pPr marL="171450" indent="-3175">
              <a:spcBef>
                <a:spcPts val="600"/>
              </a:spcBef>
              <a:spcAft>
                <a:spcPts val="600"/>
              </a:spcAft>
              <a:defRPr/>
            </a:pPr>
            <a:r>
              <a:rPr lang="en-US" sz="1400" dirty="0">
                <a:solidFill>
                  <a:schemeClr val="bg1"/>
                </a:solidFill>
                <a:ea typeface="ＭＳ Ｐゴシック" pitchFamily="-28" charset="-128"/>
              </a:rPr>
              <a:t>Update report filter </a:t>
            </a:r>
            <a:br>
              <a:rPr lang="en-US" sz="1400" dirty="0">
                <a:solidFill>
                  <a:schemeClr val="bg1"/>
                </a:solidFill>
                <a:ea typeface="ＭＳ Ｐゴシック" pitchFamily="-28" charset="-128"/>
              </a:rPr>
            </a:br>
            <a:r>
              <a:rPr lang="en-US" sz="1400" dirty="0">
                <a:solidFill>
                  <a:schemeClr val="bg1"/>
                </a:solidFill>
                <a:ea typeface="ＭＳ Ｐゴシック" pitchFamily="-28" charset="-128"/>
              </a:rPr>
              <a:t>by status, leave continuity, employee and date range</a:t>
            </a:r>
          </a:p>
        </p:txBody>
      </p:sp>
      <p:pic>
        <p:nvPicPr>
          <p:cNvPr id="9" name="Picture 8"/>
          <p:cNvPicPr>
            <a:picLocks noChangeAspect="1"/>
          </p:cNvPicPr>
          <p:nvPr/>
        </p:nvPicPr>
        <p:blipFill rotWithShape="1">
          <a:blip r:embed="rId3"/>
          <a:srcRect r="-110"/>
          <a:stretch/>
        </p:blipFill>
        <p:spPr>
          <a:xfrm>
            <a:off x="539497" y="1371600"/>
            <a:ext cx="5861304" cy="3899610"/>
          </a:xfrm>
          <a:prstGeom prst="rect">
            <a:avLst/>
          </a:prstGeom>
          <a:ln w="6350">
            <a:solidFill>
              <a:schemeClr val="tx1"/>
            </a:solidFill>
          </a:ln>
        </p:spPr>
      </p:pic>
    </p:spTree>
    <p:extLst>
      <p:ext uri="{BB962C8B-B14F-4D97-AF65-F5344CB8AC3E}">
        <p14:creationId xmlns:p14="http://schemas.microsoft.com/office/powerpoint/2010/main" val="11539355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p:txBody>
          <a:bodyPr/>
          <a:lstStyle/>
          <a:p>
            <a:r>
              <a:rPr lang="en-US" dirty="0"/>
              <a:t>Absence Calendar</a:t>
            </a:r>
          </a:p>
        </p:txBody>
      </p:sp>
      <p:sp>
        <p:nvSpPr>
          <p:cNvPr id="4" name="Slide Number Placeholder 3"/>
          <p:cNvSpPr>
            <a:spLocks noGrp="1"/>
          </p:cNvSpPr>
          <p:nvPr>
            <p:ph type="sldNum" sz="quarter" idx="10"/>
          </p:nvPr>
        </p:nvSpPr>
        <p:spPr/>
        <p:txBody>
          <a:bodyPr/>
          <a:lstStyle/>
          <a:p>
            <a:pPr>
              <a:defRPr/>
            </a:pPr>
            <a:fld id="{FAB721C6-B02D-8045-8C83-F3873172C969}" type="slidenum">
              <a:rPr lang="en-US" smtClean="0"/>
              <a:pPr>
                <a:defRPr/>
              </a:pPr>
              <a:t>42</a:t>
            </a:fld>
            <a:endParaRPr lang="en-US" dirty="0"/>
          </a:p>
        </p:txBody>
      </p:sp>
      <p:sp>
        <p:nvSpPr>
          <p:cNvPr id="8" name="Content Placeholder 3"/>
          <p:cNvSpPr>
            <a:spLocks noGrp="1"/>
          </p:cNvSpPr>
          <p:nvPr>
            <p:ph idx="1"/>
          </p:nvPr>
        </p:nvSpPr>
        <p:spPr>
          <a:xfrm>
            <a:off x="6629400" y="1371600"/>
            <a:ext cx="2057400" cy="3657600"/>
          </a:xfrm>
          <a:solidFill>
            <a:srgbClr val="0093D1"/>
          </a:solidFill>
        </p:spPr>
        <p:txBody>
          <a:bodyPr/>
          <a:lstStyle/>
          <a:p>
            <a:pPr marL="171450" indent="-3175" defTabSz="889000">
              <a:spcBef>
                <a:spcPts val="600"/>
              </a:spcBef>
              <a:spcAft>
                <a:spcPts val="600"/>
              </a:spcAft>
              <a:tabLst>
                <a:tab pos="1828800" algn="l"/>
              </a:tabLst>
              <a:defRPr/>
            </a:pPr>
            <a:r>
              <a:rPr lang="en-US" sz="1400" dirty="0">
                <a:solidFill>
                  <a:schemeClr val="bg1"/>
                </a:solidFill>
                <a:ea typeface="ＭＳ Ｐゴシック" pitchFamily="-28" charset="-128"/>
              </a:rPr>
              <a:t>View the employee(s) out on leave for the day by clicking on that date in the calendar</a:t>
            </a:r>
          </a:p>
          <a:p>
            <a:pPr marL="171450" indent="-3175" defTabSz="889000">
              <a:spcBef>
                <a:spcPts val="600"/>
              </a:spcBef>
              <a:spcAft>
                <a:spcPts val="600"/>
              </a:spcAft>
              <a:defRPr/>
            </a:pPr>
            <a:r>
              <a:rPr lang="en-US" sz="1400" dirty="0">
                <a:solidFill>
                  <a:schemeClr val="bg1"/>
                </a:solidFill>
                <a:ea typeface="ＭＳ Ｐゴシック" pitchFamily="-28" charset="-128"/>
              </a:rPr>
              <a:t>Provides for the day by employee, the leave continuity, leave status, time requested and leave number</a:t>
            </a:r>
          </a:p>
          <a:p>
            <a:pPr marL="171450" indent="-3175" defTabSz="889000">
              <a:spcBef>
                <a:spcPts val="600"/>
              </a:spcBef>
              <a:spcAft>
                <a:spcPts val="600"/>
              </a:spcAft>
              <a:defRPr/>
            </a:pPr>
            <a:r>
              <a:rPr lang="en-US" sz="1400" dirty="0">
                <a:solidFill>
                  <a:schemeClr val="bg1"/>
                </a:solidFill>
                <a:ea typeface="ＭＳ Ｐゴシック" pitchFamily="-28" charset="-128"/>
              </a:rPr>
              <a:t>The color of the employee’s name is </a:t>
            </a:r>
            <a:br>
              <a:rPr lang="en-US" sz="1400" dirty="0">
                <a:solidFill>
                  <a:schemeClr val="bg1"/>
                </a:solidFill>
                <a:ea typeface="ＭＳ Ｐゴシック" pitchFamily="-28" charset="-128"/>
              </a:rPr>
            </a:br>
            <a:r>
              <a:rPr lang="en-US" sz="1400" dirty="0">
                <a:solidFill>
                  <a:schemeClr val="bg1"/>
                </a:solidFill>
                <a:ea typeface="ＭＳ Ｐゴシック" pitchFamily="-28" charset="-128"/>
              </a:rPr>
              <a:t>the same color in the calendar chart</a:t>
            </a:r>
          </a:p>
        </p:txBody>
      </p:sp>
      <p:pic>
        <p:nvPicPr>
          <p:cNvPr id="9" name="Picture 8"/>
          <p:cNvPicPr>
            <a:picLocks noChangeAspect="1"/>
          </p:cNvPicPr>
          <p:nvPr/>
        </p:nvPicPr>
        <p:blipFill>
          <a:blip r:embed="rId3"/>
          <a:stretch>
            <a:fillRect/>
          </a:stretch>
        </p:blipFill>
        <p:spPr>
          <a:xfrm>
            <a:off x="539496" y="1371601"/>
            <a:ext cx="5808723" cy="3886200"/>
          </a:xfrm>
          <a:prstGeom prst="rect">
            <a:avLst/>
          </a:prstGeom>
          <a:ln>
            <a:solidFill>
              <a:schemeClr val="tx1"/>
            </a:solidFill>
          </a:ln>
        </p:spPr>
      </p:pic>
      <p:cxnSp>
        <p:nvCxnSpPr>
          <p:cNvPr id="7" name="Straight Arrow Connector 6"/>
          <p:cNvCxnSpPr/>
          <p:nvPr/>
        </p:nvCxnSpPr>
        <p:spPr>
          <a:xfrm flipH="1">
            <a:off x="2057400" y="2133600"/>
            <a:ext cx="4572000" cy="17526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5328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p:txBody>
          <a:bodyPr/>
          <a:lstStyle/>
          <a:p>
            <a:r>
              <a:rPr lang="en-US" dirty="0"/>
              <a:t>Absence Calendar</a:t>
            </a:r>
          </a:p>
        </p:txBody>
      </p:sp>
      <p:sp>
        <p:nvSpPr>
          <p:cNvPr id="4" name="Slide Number Placeholder 3"/>
          <p:cNvSpPr>
            <a:spLocks noGrp="1"/>
          </p:cNvSpPr>
          <p:nvPr>
            <p:ph type="sldNum" sz="quarter" idx="10"/>
          </p:nvPr>
        </p:nvSpPr>
        <p:spPr/>
        <p:txBody>
          <a:bodyPr/>
          <a:lstStyle/>
          <a:p>
            <a:pPr>
              <a:defRPr/>
            </a:pPr>
            <a:fld id="{FAB721C6-B02D-8045-8C83-F3873172C969}" type="slidenum">
              <a:rPr lang="en-US" smtClean="0"/>
              <a:pPr>
                <a:defRPr/>
              </a:pPr>
              <a:t>43</a:t>
            </a:fld>
            <a:endParaRPr lang="en-US" dirty="0"/>
          </a:p>
        </p:txBody>
      </p:sp>
      <p:sp>
        <p:nvSpPr>
          <p:cNvPr id="8" name="Content Placeholder 3"/>
          <p:cNvSpPr>
            <a:spLocks noGrp="1"/>
          </p:cNvSpPr>
          <p:nvPr>
            <p:ph idx="1"/>
          </p:nvPr>
        </p:nvSpPr>
        <p:spPr>
          <a:xfrm>
            <a:off x="6629400" y="1371600"/>
            <a:ext cx="1981200" cy="3429000"/>
          </a:xfrm>
          <a:solidFill>
            <a:srgbClr val="0093D1"/>
          </a:solidFill>
        </p:spPr>
        <p:txBody>
          <a:bodyPr/>
          <a:lstStyle/>
          <a:p>
            <a:pPr marL="171450" indent="-3175">
              <a:spcBef>
                <a:spcPts val="600"/>
              </a:spcBef>
              <a:spcAft>
                <a:spcPts val="600"/>
              </a:spcAft>
              <a:defRPr/>
            </a:pPr>
            <a:r>
              <a:rPr lang="en-US" sz="1400" dirty="0">
                <a:solidFill>
                  <a:schemeClr val="bg1"/>
                </a:solidFill>
                <a:ea typeface="ＭＳ Ｐゴシック" pitchFamily="-28" charset="-128"/>
              </a:rPr>
              <a:t>Modify the weeks in the absence calendar by clicking on “less weeks” and/or “more weeks”</a:t>
            </a:r>
          </a:p>
          <a:p>
            <a:pPr marL="171450" indent="-3175">
              <a:spcBef>
                <a:spcPts val="600"/>
              </a:spcBef>
              <a:spcAft>
                <a:spcPts val="600"/>
              </a:spcAft>
              <a:defRPr/>
            </a:pPr>
            <a:r>
              <a:rPr lang="en-US" sz="1400" dirty="0">
                <a:solidFill>
                  <a:schemeClr val="bg1"/>
                </a:solidFill>
                <a:ea typeface="ＭＳ Ｐゴシック" pitchFamily="-28" charset="-128"/>
              </a:rPr>
              <a:t>Graphic view from manager or employee level showing how much time has been requested</a:t>
            </a:r>
          </a:p>
          <a:p>
            <a:pPr marL="171450" indent="-3175">
              <a:spcBef>
                <a:spcPts val="600"/>
              </a:spcBef>
              <a:spcAft>
                <a:spcPts val="600"/>
              </a:spcAft>
              <a:defRPr/>
            </a:pPr>
            <a:r>
              <a:rPr lang="en-US" sz="1400" dirty="0">
                <a:solidFill>
                  <a:schemeClr val="bg1"/>
                </a:solidFill>
                <a:ea typeface="ＭＳ Ｐゴシック" pitchFamily="-28" charset="-128"/>
              </a:rPr>
              <a:t>Extended view helps with schedule/ resource planning</a:t>
            </a:r>
          </a:p>
        </p:txBody>
      </p:sp>
      <p:pic>
        <p:nvPicPr>
          <p:cNvPr id="9" name="Picture 8"/>
          <p:cNvPicPr>
            <a:picLocks noChangeAspect="1"/>
          </p:cNvPicPr>
          <p:nvPr/>
        </p:nvPicPr>
        <p:blipFill>
          <a:blip r:embed="rId3"/>
          <a:stretch>
            <a:fillRect/>
          </a:stretch>
        </p:blipFill>
        <p:spPr>
          <a:xfrm>
            <a:off x="539497" y="1371600"/>
            <a:ext cx="5863592" cy="4495800"/>
          </a:xfrm>
          <a:prstGeom prst="rect">
            <a:avLst/>
          </a:prstGeom>
          <a:ln>
            <a:solidFill>
              <a:schemeClr val="tx1"/>
            </a:solidFill>
          </a:ln>
        </p:spPr>
      </p:pic>
    </p:spTree>
    <p:extLst>
      <p:ext uri="{BB962C8B-B14F-4D97-AF65-F5344CB8AC3E}">
        <p14:creationId xmlns:p14="http://schemas.microsoft.com/office/powerpoint/2010/main" val="35338107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AB721C6-B02D-8045-8C83-F3873172C969}" type="slidenum">
              <a:rPr lang="en-US" smtClean="0"/>
              <a:pPr>
                <a:defRPr/>
              </a:pPr>
              <a:t>44</a:t>
            </a:fld>
            <a:endParaRPr lang="en-US" dirty="0"/>
          </a:p>
        </p:txBody>
      </p:sp>
      <p:sp>
        <p:nvSpPr>
          <p:cNvPr id="4" name="Title 3"/>
          <p:cNvSpPr>
            <a:spLocks noGrp="1"/>
          </p:cNvSpPr>
          <p:nvPr>
            <p:ph type="ctrTitle"/>
          </p:nvPr>
        </p:nvSpPr>
        <p:spPr/>
        <p:txBody>
          <a:bodyPr/>
          <a:lstStyle/>
          <a:p>
            <a:r>
              <a:rPr lang="en-US" dirty="0"/>
              <a:t>Absence Claim List</a:t>
            </a:r>
          </a:p>
        </p:txBody>
      </p:sp>
      <p:pic>
        <p:nvPicPr>
          <p:cNvPr id="5" name="Picture 4"/>
          <p:cNvPicPr>
            <a:picLocks noChangeAspect="1"/>
          </p:cNvPicPr>
          <p:nvPr/>
        </p:nvPicPr>
        <p:blipFill>
          <a:blip r:embed="rId2"/>
          <a:stretch>
            <a:fillRect/>
          </a:stretch>
        </p:blipFill>
        <p:spPr>
          <a:xfrm>
            <a:off x="685800" y="1371600"/>
            <a:ext cx="6063988" cy="3742125"/>
          </a:xfrm>
          <a:prstGeom prst="rect">
            <a:avLst/>
          </a:prstGeom>
          <a:ln w="9525">
            <a:solidFill>
              <a:schemeClr val="tx1"/>
            </a:solidFill>
          </a:ln>
        </p:spPr>
      </p:pic>
      <p:sp>
        <p:nvSpPr>
          <p:cNvPr id="7" name="Content Placeholder 3"/>
          <p:cNvSpPr>
            <a:spLocks noGrp="1"/>
          </p:cNvSpPr>
          <p:nvPr>
            <p:ph idx="1"/>
          </p:nvPr>
        </p:nvSpPr>
        <p:spPr>
          <a:xfrm>
            <a:off x="6955219" y="1371600"/>
            <a:ext cx="1981200" cy="4230414"/>
          </a:xfrm>
          <a:solidFill>
            <a:srgbClr val="0093D1"/>
          </a:solidFill>
        </p:spPr>
        <p:txBody>
          <a:bodyPr/>
          <a:lstStyle/>
          <a:p>
            <a:pPr marL="171450" indent="-3175">
              <a:spcBef>
                <a:spcPts val="600"/>
              </a:spcBef>
              <a:spcAft>
                <a:spcPts val="600"/>
              </a:spcAft>
              <a:defRPr/>
            </a:pPr>
            <a:r>
              <a:rPr lang="en-US" sz="1400" dirty="0">
                <a:solidFill>
                  <a:schemeClr val="bg1"/>
                </a:solidFill>
                <a:ea typeface="ＭＳ Ｐゴシック" pitchFamily="-28" charset="-128"/>
              </a:rPr>
              <a:t>Provides summary of leaves in a searchable and sortable format</a:t>
            </a:r>
          </a:p>
          <a:p>
            <a:pPr marL="171450" indent="-3175">
              <a:spcBef>
                <a:spcPts val="600"/>
              </a:spcBef>
              <a:spcAft>
                <a:spcPts val="600"/>
              </a:spcAft>
              <a:defRPr/>
            </a:pPr>
            <a:r>
              <a:rPr lang="en-US" sz="1400" dirty="0">
                <a:solidFill>
                  <a:schemeClr val="bg1"/>
                </a:solidFill>
                <a:ea typeface="ＭＳ Ｐゴシック" pitchFamily="-28" charset="-128"/>
              </a:rPr>
              <a:t>Report can be viewed on smart phone/tablet</a:t>
            </a:r>
          </a:p>
          <a:p>
            <a:pPr marL="171450" indent="-3175">
              <a:spcBef>
                <a:spcPts val="600"/>
              </a:spcBef>
              <a:spcAft>
                <a:spcPts val="600"/>
              </a:spcAft>
              <a:defRPr/>
            </a:pPr>
            <a:r>
              <a:rPr lang="en-US" sz="1400" dirty="0">
                <a:solidFill>
                  <a:schemeClr val="bg1"/>
                </a:solidFill>
                <a:ea typeface="ＭＳ Ｐゴシック" pitchFamily="-28" charset="-128"/>
              </a:rPr>
              <a:t>Can export to Excel</a:t>
            </a:r>
          </a:p>
          <a:p>
            <a:pPr marL="171450" indent="-3175">
              <a:spcBef>
                <a:spcPts val="600"/>
              </a:spcBef>
              <a:spcAft>
                <a:spcPts val="600"/>
              </a:spcAft>
              <a:defRPr/>
            </a:pPr>
            <a:r>
              <a:rPr lang="en-US" sz="1400" dirty="0">
                <a:solidFill>
                  <a:schemeClr val="bg1"/>
                </a:solidFill>
                <a:ea typeface="ＭＳ Ｐゴシック" pitchFamily="-28" charset="-128"/>
              </a:rPr>
              <a:t>Sort/edit online for real-time updates</a:t>
            </a:r>
          </a:p>
          <a:p>
            <a:pPr marL="171450" indent="-3175">
              <a:spcBef>
                <a:spcPts val="600"/>
              </a:spcBef>
              <a:spcAft>
                <a:spcPts val="600"/>
              </a:spcAft>
              <a:defRPr/>
            </a:pPr>
            <a:r>
              <a:rPr lang="en-US" sz="1400" dirty="0">
                <a:solidFill>
                  <a:schemeClr val="bg1"/>
                </a:solidFill>
                <a:ea typeface="ＭＳ Ｐゴシック" pitchFamily="-28" charset="-128"/>
              </a:rPr>
              <a:t>Great tool for looking up absences quickly</a:t>
            </a:r>
          </a:p>
          <a:p>
            <a:pPr marL="171450" indent="-3175">
              <a:spcBef>
                <a:spcPts val="600"/>
              </a:spcBef>
              <a:spcAft>
                <a:spcPts val="600"/>
              </a:spcAft>
              <a:defRPr/>
            </a:pPr>
            <a:r>
              <a:rPr lang="en-US" sz="1400" dirty="0">
                <a:solidFill>
                  <a:schemeClr val="bg1"/>
                </a:solidFill>
                <a:ea typeface="ＭＳ Ｐゴシック" pitchFamily="-28" charset="-128"/>
              </a:rPr>
              <a:t>Search Absence </a:t>
            </a:r>
            <a:br>
              <a:rPr lang="en-US" sz="1400" dirty="0">
                <a:solidFill>
                  <a:schemeClr val="bg1"/>
                </a:solidFill>
                <a:ea typeface="ＭＳ Ｐゴシック" pitchFamily="-28" charset="-128"/>
              </a:rPr>
            </a:br>
            <a:r>
              <a:rPr lang="en-US" sz="1400" dirty="0">
                <a:solidFill>
                  <a:schemeClr val="bg1"/>
                </a:solidFill>
                <a:ea typeface="ＭＳ Ｐゴシック" pitchFamily="-28" charset="-128"/>
              </a:rPr>
              <a:t>Claim List by value and report will edit</a:t>
            </a:r>
          </a:p>
          <a:p>
            <a:pPr marL="171450" indent="-3175">
              <a:spcBef>
                <a:spcPts val="600"/>
              </a:spcBef>
              <a:spcAft>
                <a:spcPts val="600"/>
              </a:spcAft>
              <a:defRPr/>
            </a:pPr>
            <a:r>
              <a:rPr lang="en-US" sz="1400" dirty="0">
                <a:solidFill>
                  <a:schemeClr val="bg1"/>
                </a:solidFill>
                <a:ea typeface="ＭＳ Ｐゴシック" pitchFamily="-28" charset="-128"/>
              </a:rPr>
              <a:t>Search by hierarchy categories</a:t>
            </a:r>
          </a:p>
        </p:txBody>
      </p:sp>
    </p:spTree>
    <p:extLst>
      <p:ext uri="{BB962C8B-B14F-4D97-AF65-F5344CB8AC3E}">
        <p14:creationId xmlns:p14="http://schemas.microsoft.com/office/powerpoint/2010/main" val="23779558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AB721C6-B02D-8045-8C83-F3873172C969}" type="slidenum">
              <a:rPr lang="en-US" smtClean="0"/>
              <a:pPr>
                <a:defRPr/>
              </a:pPr>
              <a:t>45</a:t>
            </a:fld>
            <a:endParaRPr lang="en-US" dirty="0"/>
          </a:p>
        </p:txBody>
      </p:sp>
      <p:sp>
        <p:nvSpPr>
          <p:cNvPr id="4" name="Title 3"/>
          <p:cNvSpPr>
            <a:spLocks noGrp="1"/>
          </p:cNvSpPr>
          <p:nvPr>
            <p:ph type="ctrTitle"/>
          </p:nvPr>
        </p:nvSpPr>
        <p:spPr/>
        <p:txBody>
          <a:bodyPr/>
          <a:lstStyle/>
          <a:p>
            <a:r>
              <a:rPr lang="en-US" dirty="0"/>
              <a:t>Absence Claim List</a:t>
            </a:r>
          </a:p>
        </p:txBody>
      </p:sp>
      <p:pic>
        <p:nvPicPr>
          <p:cNvPr id="5" name="Picture 4"/>
          <p:cNvPicPr>
            <a:picLocks noChangeAspect="1"/>
          </p:cNvPicPr>
          <p:nvPr/>
        </p:nvPicPr>
        <p:blipFill>
          <a:blip r:embed="rId2"/>
          <a:stretch>
            <a:fillRect/>
          </a:stretch>
        </p:blipFill>
        <p:spPr>
          <a:xfrm>
            <a:off x="685800" y="1371600"/>
            <a:ext cx="6847637" cy="3554498"/>
          </a:xfrm>
          <a:prstGeom prst="rect">
            <a:avLst/>
          </a:prstGeom>
          <a:ln w="9525">
            <a:solidFill>
              <a:schemeClr val="tx1"/>
            </a:solidFill>
          </a:ln>
        </p:spPr>
      </p:pic>
      <p:sp>
        <p:nvSpPr>
          <p:cNvPr id="6" name="Content Placeholder 3"/>
          <p:cNvSpPr>
            <a:spLocks noGrp="1"/>
          </p:cNvSpPr>
          <p:nvPr>
            <p:ph idx="1"/>
          </p:nvPr>
        </p:nvSpPr>
        <p:spPr>
          <a:xfrm>
            <a:off x="685799" y="5102774"/>
            <a:ext cx="5294587" cy="1024758"/>
          </a:xfrm>
          <a:solidFill>
            <a:srgbClr val="0093D1"/>
          </a:solidFill>
        </p:spPr>
        <p:txBody>
          <a:bodyPr/>
          <a:lstStyle/>
          <a:p>
            <a:pPr marL="171450" indent="-3175">
              <a:spcBef>
                <a:spcPts val="600"/>
              </a:spcBef>
              <a:spcAft>
                <a:spcPts val="600"/>
              </a:spcAft>
              <a:defRPr/>
            </a:pPr>
            <a:r>
              <a:rPr lang="en-US" sz="1400" dirty="0">
                <a:solidFill>
                  <a:schemeClr val="bg1"/>
                </a:solidFill>
                <a:ea typeface="ＭＳ Ｐゴシック" pitchFamily="-28" charset="-128"/>
              </a:rPr>
              <a:t>Search by value(s) and the report will edit</a:t>
            </a:r>
          </a:p>
          <a:p>
            <a:pPr marL="171450" indent="-3175">
              <a:spcBef>
                <a:spcPts val="600"/>
              </a:spcBef>
              <a:spcAft>
                <a:spcPts val="600"/>
              </a:spcAft>
              <a:defRPr/>
            </a:pPr>
            <a:r>
              <a:rPr lang="en-US" sz="1400" dirty="0">
                <a:solidFill>
                  <a:schemeClr val="bg1"/>
                </a:solidFill>
                <a:ea typeface="ＭＳ Ｐゴシック" pitchFamily="-28" charset="-128"/>
              </a:rPr>
              <a:t>For smart phones, swipe to navigate left to right</a:t>
            </a:r>
          </a:p>
          <a:p>
            <a:pPr marL="171450" indent="-3175">
              <a:spcBef>
                <a:spcPts val="600"/>
              </a:spcBef>
              <a:spcAft>
                <a:spcPts val="600"/>
              </a:spcAft>
              <a:defRPr/>
            </a:pPr>
            <a:r>
              <a:rPr lang="en-US" sz="1400" dirty="0">
                <a:solidFill>
                  <a:schemeClr val="bg1"/>
                </a:solidFill>
                <a:ea typeface="ＭＳ Ｐゴシック" pitchFamily="-28" charset="-128"/>
              </a:rPr>
              <a:t>For computers, click, then use arrow keys to navigate left to right</a:t>
            </a:r>
          </a:p>
          <a:p>
            <a:pPr marL="171450" indent="-3175">
              <a:spcBef>
                <a:spcPts val="600"/>
              </a:spcBef>
              <a:spcAft>
                <a:spcPts val="600"/>
              </a:spcAft>
              <a:defRPr/>
            </a:pPr>
            <a:endParaRPr lang="en-US" sz="1400" dirty="0">
              <a:solidFill>
                <a:schemeClr val="bg1"/>
              </a:solidFill>
              <a:ea typeface="ＭＳ Ｐゴシック" pitchFamily="-28" charset="-128"/>
            </a:endParaRPr>
          </a:p>
        </p:txBody>
      </p:sp>
    </p:spTree>
    <p:extLst>
      <p:ext uri="{BB962C8B-B14F-4D97-AF65-F5344CB8AC3E}">
        <p14:creationId xmlns:p14="http://schemas.microsoft.com/office/powerpoint/2010/main" val="10512248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AB721C6-B02D-8045-8C83-F3873172C969}" type="slidenum">
              <a:rPr lang="en-US" smtClean="0"/>
              <a:pPr>
                <a:defRPr/>
              </a:pPr>
              <a:t>46</a:t>
            </a:fld>
            <a:endParaRPr lang="en-US" dirty="0"/>
          </a:p>
        </p:txBody>
      </p:sp>
      <p:sp>
        <p:nvSpPr>
          <p:cNvPr id="4" name="Title 3"/>
          <p:cNvSpPr>
            <a:spLocks noGrp="1"/>
          </p:cNvSpPr>
          <p:nvPr>
            <p:ph type="ctrTitle"/>
          </p:nvPr>
        </p:nvSpPr>
        <p:spPr/>
        <p:txBody>
          <a:bodyPr/>
          <a:lstStyle/>
          <a:p>
            <a:r>
              <a:rPr lang="en-US" dirty="0"/>
              <a:t>Absence Claim List</a:t>
            </a:r>
          </a:p>
        </p:txBody>
      </p:sp>
      <p:grpSp>
        <p:nvGrpSpPr>
          <p:cNvPr id="12" name="Group 11"/>
          <p:cNvGrpSpPr/>
          <p:nvPr/>
        </p:nvGrpSpPr>
        <p:grpSpPr>
          <a:xfrm>
            <a:off x="685800" y="1421096"/>
            <a:ext cx="8089891" cy="3246542"/>
            <a:chOff x="55626" y="1978144"/>
            <a:chExt cx="8914326" cy="3577395"/>
          </a:xfrm>
        </p:grpSpPr>
        <p:grpSp>
          <p:nvGrpSpPr>
            <p:cNvPr id="5" name="Group 4"/>
            <p:cNvGrpSpPr/>
            <p:nvPr/>
          </p:nvGrpSpPr>
          <p:grpSpPr>
            <a:xfrm>
              <a:off x="55626" y="1978144"/>
              <a:ext cx="8914326" cy="3577395"/>
              <a:chOff x="609600" y="1336616"/>
              <a:chExt cx="14019367" cy="6238815"/>
            </a:xfrm>
          </p:grpSpPr>
          <p:pic>
            <p:nvPicPr>
              <p:cNvPr id="6" name="Picture 5"/>
              <p:cNvPicPr>
                <a:picLocks noChangeAspect="1"/>
              </p:cNvPicPr>
              <p:nvPr/>
            </p:nvPicPr>
            <p:blipFill>
              <a:blip r:embed="rId2"/>
              <a:stretch>
                <a:fillRect/>
              </a:stretch>
            </p:blipFill>
            <p:spPr>
              <a:xfrm>
                <a:off x="609600" y="1336616"/>
                <a:ext cx="13980952" cy="485714"/>
              </a:xfrm>
              <a:prstGeom prst="rect">
                <a:avLst/>
              </a:prstGeom>
            </p:spPr>
          </p:pic>
          <p:pic>
            <p:nvPicPr>
              <p:cNvPr id="7" name="Picture 2" descr="C:\Users\s001708\AppData\Local\Temp\SNAGHTML355d9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22330"/>
                <a:ext cx="2552700" cy="57531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3162300" y="1822330"/>
                <a:ext cx="7019048" cy="5742857"/>
              </a:xfrm>
              <a:prstGeom prst="rect">
                <a:avLst/>
              </a:prstGeom>
            </p:spPr>
          </p:pic>
          <p:pic>
            <p:nvPicPr>
              <p:cNvPr id="9" name="Picture 8"/>
              <p:cNvPicPr>
                <a:picLocks noChangeAspect="1"/>
              </p:cNvPicPr>
              <p:nvPr/>
            </p:nvPicPr>
            <p:blipFill>
              <a:blip r:embed="rId5"/>
              <a:stretch>
                <a:fillRect/>
              </a:stretch>
            </p:blipFill>
            <p:spPr>
              <a:xfrm>
                <a:off x="10181348" y="1822330"/>
                <a:ext cx="571429" cy="5742857"/>
              </a:xfrm>
              <a:prstGeom prst="rect">
                <a:avLst/>
              </a:prstGeom>
            </p:spPr>
          </p:pic>
          <p:pic>
            <p:nvPicPr>
              <p:cNvPr id="10" name="Picture 9"/>
              <p:cNvPicPr>
                <a:picLocks noChangeAspect="1"/>
              </p:cNvPicPr>
              <p:nvPr/>
            </p:nvPicPr>
            <p:blipFill>
              <a:blip r:embed="rId6"/>
              <a:stretch>
                <a:fillRect/>
              </a:stretch>
            </p:blipFill>
            <p:spPr>
              <a:xfrm>
                <a:off x="10752777" y="1822329"/>
                <a:ext cx="3876190" cy="5742857"/>
              </a:xfrm>
              <a:prstGeom prst="rect">
                <a:avLst/>
              </a:prstGeom>
            </p:spPr>
          </p:pic>
        </p:grpSp>
        <p:sp>
          <p:nvSpPr>
            <p:cNvPr id="11" name="Rectangle 10"/>
            <p:cNvSpPr/>
            <p:nvPr/>
          </p:nvSpPr>
          <p:spPr>
            <a:xfrm>
              <a:off x="55626" y="1978144"/>
              <a:ext cx="8914326" cy="3571520"/>
            </a:xfrm>
            <a:prstGeom prst="rect">
              <a:avLst/>
            </a:prstGeom>
            <a:noFill/>
            <a:ln w="9525" cap="sq"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algn="ctr"/>
              <a:endParaRPr lang="en-US" sz="1200" b="1" dirty="0">
                <a:solidFill>
                  <a:srgbClr val="FFFFFF"/>
                </a:solidFill>
                <a:latin typeface="Arial" pitchFamily="34" charset="0"/>
                <a:cs typeface="Arial" pitchFamily="34" charset="0"/>
              </a:endParaRPr>
            </a:p>
          </p:txBody>
        </p:sp>
      </p:grpSp>
      <p:sp>
        <p:nvSpPr>
          <p:cNvPr id="13" name="Content Placeholder 3"/>
          <p:cNvSpPr>
            <a:spLocks noGrp="1"/>
          </p:cNvSpPr>
          <p:nvPr>
            <p:ph idx="1"/>
          </p:nvPr>
        </p:nvSpPr>
        <p:spPr>
          <a:xfrm>
            <a:off x="685799" y="4808488"/>
            <a:ext cx="5410201" cy="1024758"/>
          </a:xfrm>
          <a:solidFill>
            <a:srgbClr val="0093D1"/>
          </a:solidFill>
        </p:spPr>
        <p:txBody>
          <a:bodyPr/>
          <a:lstStyle/>
          <a:p>
            <a:pPr marL="171450" indent="-3175">
              <a:spcBef>
                <a:spcPts val="600"/>
              </a:spcBef>
              <a:spcAft>
                <a:spcPts val="600"/>
              </a:spcAft>
              <a:defRPr/>
            </a:pPr>
            <a:r>
              <a:rPr lang="en-US" sz="1400" dirty="0">
                <a:solidFill>
                  <a:schemeClr val="bg1"/>
                </a:solidFill>
                <a:ea typeface="ＭＳ Ｐゴシック" pitchFamily="-28" charset="-128"/>
              </a:rPr>
              <a:t>Search by value(s) and the report will edit</a:t>
            </a:r>
          </a:p>
          <a:p>
            <a:pPr marL="171450" indent="-3175">
              <a:spcBef>
                <a:spcPts val="600"/>
              </a:spcBef>
              <a:spcAft>
                <a:spcPts val="600"/>
              </a:spcAft>
              <a:defRPr/>
            </a:pPr>
            <a:r>
              <a:rPr lang="en-US" sz="1400" dirty="0">
                <a:solidFill>
                  <a:schemeClr val="bg1"/>
                </a:solidFill>
                <a:ea typeface="ＭＳ Ｐゴシック" pitchFamily="-28" charset="-128"/>
              </a:rPr>
              <a:t>For smart phones, swipe to navigate left to right</a:t>
            </a:r>
          </a:p>
          <a:p>
            <a:pPr marL="171450" indent="-3175">
              <a:spcBef>
                <a:spcPts val="600"/>
              </a:spcBef>
              <a:spcAft>
                <a:spcPts val="600"/>
              </a:spcAft>
              <a:defRPr/>
            </a:pPr>
            <a:r>
              <a:rPr lang="en-US" sz="1400" dirty="0">
                <a:solidFill>
                  <a:schemeClr val="bg1"/>
                </a:solidFill>
                <a:ea typeface="ＭＳ Ｐゴシック" pitchFamily="-28" charset="-128"/>
              </a:rPr>
              <a:t>For computers, click, then use arrow keys to navigate left to right</a:t>
            </a:r>
          </a:p>
          <a:p>
            <a:pPr marL="171450" indent="-3175">
              <a:spcBef>
                <a:spcPts val="600"/>
              </a:spcBef>
              <a:spcAft>
                <a:spcPts val="600"/>
              </a:spcAft>
              <a:defRPr/>
            </a:pPr>
            <a:endParaRPr lang="en-US" sz="1400" dirty="0">
              <a:solidFill>
                <a:schemeClr val="bg1"/>
              </a:solidFill>
              <a:ea typeface="ＭＳ Ｐゴシック" pitchFamily="-28" charset="-128"/>
            </a:endParaRPr>
          </a:p>
        </p:txBody>
      </p:sp>
    </p:spTree>
    <p:extLst>
      <p:ext uri="{BB962C8B-B14F-4D97-AF65-F5344CB8AC3E}">
        <p14:creationId xmlns:p14="http://schemas.microsoft.com/office/powerpoint/2010/main" val="27523072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AB721C6-B02D-8045-8C83-F3873172C969}" type="slidenum">
              <a:rPr lang="en-US" smtClean="0"/>
              <a:pPr>
                <a:defRPr/>
              </a:pPr>
              <a:t>47</a:t>
            </a:fld>
            <a:endParaRPr lang="en-US" dirty="0"/>
          </a:p>
        </p:txBody>
      </p:sp>
      <p:sp>
        <p:nvSpPr>
          <p:cNvPr id="4" name="Title 3"/>
          <p:cNvSpPr>
            <a:spLocks noGrp="1"/>
          </p:cNvSpPr>
          <p:nvPr>
            <p:ph type="ctrTitle"/>
          </p:nvPr>
        </p:nvSpPr>
        <p:spPr/>
        <p:txBody>
          <a:bodyPr/>
          <a:lstStyle/>
          <a:p>
            <a:r>
              <a:rPr lang="en-US" dirty="0"/>
              <a:t>Absence Claim Leave List</a:t>
            </a:r>
          </a:p>
        </p:txBody>
      </p:sp>
      <p:grpSp>
        <p:nvGrpSpPr>
          <p:cNvPr id="9" name="Group 8"/>
          <p:cNvGrpSpPr/>
          <p:nvPr/>
        </p:nvGrpSpPr>
        <p:grpSpPr>
          <a:xfrm>
            <a:off x="685800" y="1468270"/>
            <a:ext cx="8185271" cy="3136316"/>
            <a:chOff x="124694" y="1972767"/>
            <a:chExt cx="8185271" cy="3136316"/>
          </a:xfrm>
        </p:grpSpPr>
        <p:pic>
          <p:nvPicPr>
            <p:cNvPr id="6" name="Picture 5"/>
            <p:cNvPicPr>
              <a:picLocks noChangeAspect="1"/>
            </p:cNvPicPr>
            <p:nvPr/>
          </p:nvPicPr>
          <p:blipFill>
            <a:blip r:embed="rId2"/>
            <a:stretch>
              <a:fillRect/>
            </a:stretch>
          </p:blipFill>
          <p:spPr>
            <a:xfrm>
              <a:off x="124694" y="1972767"/>
              <a:ext cx="8185271" cy="3136316"/>
            </a:xfrm>
            <a:prstGeom prst="rect">
              <a:avLst/>
            </a:prstGeom>
            <a:ln w="9525">
              <a:solidFill>
                <a:srgbClr val="000000"/>
              </a:solidFill>
            </a:ln>
          </p:spPr>
        </p:pic>
        <p:sp>
          <p:nvSpPr>
            <p:cNvPr id="7" name="Rounded Rectangle 6"/>
            <p:cNvSpPr/>
            <p:nvPr/>
          </p:nvSpPr>
          <p:spPr>
            <a:xfrm>
              <a:off x="4940877" y="2361334"/>
              <a:ext cx="732560" cy="301390"/>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ounded Rectangle 7"/>
            <p:cNvSpPr/>
            <p:nvPr/>
          </p:nvSpPr>
          <p:spPr>
            <a:xfrm>
              <a:off x="7053942" y="2361334"/>
              <a:ext cx="1256020" cy="301390"/>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0" name="Content Placeholder 3"/>
          <p:cNvSpPr>
            <a:spLocks noGrp="1"/>
          </p:cNvSpPr>
          <p:nvPr>
            <p:ph idx="1"/>
          </p:nvPr>
        </p:nvSpPr>
        <p:spPr>
          <a:xfrm>
            <a:off x="685799" y="4808488"/>
            <a:ext cx="5548744" cy="919650"/>
          </a:xfrm>
          <a:solidFill>
            <a:srgbClr val="0093D1"/>
          </a:solidFill>
        </p:spPr>
        <p:txBody>
          <a:bodyPr/>
          <a:lstStyle/>
          <a:p>
            <a:pPr marL="171450" indent="-3175">
              <a:spcBef>
                <a:spcPts val="600"/>
              </a:spcBef>
              <a:spcAft>
                <a:spcPts val="600"/>
              </a:spcAft>
              <a:defRPr/>
            </a:pPr>
            <a:r>
              <a:rPr lang="en-US" sz="1400" dirty="0">
                <a:solidFill>
                  <a:schemeClr val="bg1"/>
                </a:solidFill>
                <a:ea typeface="ＭＳ Ｐゴシック" pitchFamily="-28" charset="-128"/>
              </a:rPr>
              <a:t>Similar to the Absence Claim List</a:t>
            </a:r>
          </a:p>
          <a:p>
            <a:pPr marL="171450" indent="-3175">
              <a:spcBef>
                <a:spcPts val="600"/>
              </a:spcBef>
              <a:spcAft>
                <a:spcPts val="600"/>
              </a:spcAft>
              <a:defRPr/>
            </a:pPr>
            <a:r>
              <a:rPr lang="en-US" sz="1400" dirty="0">
                <a:solidFill>
                  <a:schemeClr val="bg1"/>
                </a:solidFill>
                <a:ea typeface="ＭＳ Ｐゴシック" pitchFamily="-28" charset="-128"/>
              </a:rPr>
              <a:t>Search by absence categories: Intermittent Duration, Claim Leave, Leave Start Date, Leave End Date, Leave Status</a:t>
            </a:r>
          </a:p>
          <a:p>
            <a:pPr marL="171450" indent="-3175">
              <a:spcBef>
                <a:spcPts val="600"/>
              </a:spcBef>
              <a:spcAft>
                <a:spcPts val="600"/>
              </a:spcAft>
              <a:defRPr/>
            </a:pPr>
            <a:endParaRPr lang="en-US" sz="1400" dirty="0">
              <a:solidFill>
                <a:schemeClr val="bg1"/>
              </a:solidFill>
              <a:ea typeface="ＭＳ Ｐゴシック" pitchFamily="-28" charset="-128"/>
            </a:endParaRPr>
          </a:p>
        </p:txBody>
      </p:sp>
    </p:spTree>
    <p:extLst>
      <p:ext uri="{BB962C8B-B14F-4D97-AF65-F5344CB8AC3E}">
        <p14:creationId xmlns:p14="http://schemas.microsoft.com/office/powerpoint/2010/main" val="660817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AB721C6-B02D-8045-8C83-F3873172C969}" type="slidenum">
              <a:rPr lang="en-US" smtClean="0"/>
              <a:pPr>
                <a:defRPr/>
              </a:pPr>
              <a:t>48</a:t>
            </a:fld>
            <a:endParaRPr lang="en-US" dirty="0"/>
          </a:p>
        </p:txBody>
      </p:sp>
      <p:sp>
        <p:nvSpPr>
          <p:cNvPr id="4" name="Title 3"/>
          <p:cNvSpPr>
            <a:spLocks noGrp="1"/>
          </p:cNvSpPr>
          <p:nvPr>
            <p:ph type="ctrTitle"/>
          </p:nvPr>
        </p:nvSpPr>
        <p:spPr/>
        <p:txBody>
          <a:bodyPr/>
          <a:lstStyle/>
          <a:p>
            <a:r>
              <a:rPr lang="en-US" dirty="0"/>
              <a:t>Absence Claim Leave List</a:t>
            </a:r>
          </a:p>
        </p:txBody>
      </p:sp>
      <p:sp>
        <p:nvSpPr>
          <p:cNvPr id="10" name="Content Placeholder 3"/>
          <p:cNvSpPr>
            <a:spLocks noGrp="1"/>
          </p:cNvSpPr>
          <p:nvPr>
            <p:ph idx="1"/>
          </p:nvPr>
        </p:nvSpPr>
        <p:spPr>
          <a:xfrm>
            <a:off x="685799" y="4808488"/>
            <a:ext cx="5548744" cy="919650"/>
          </a:xfrm>
          <a:solidFill>
            <a:srgbClr val="0093D1"/>
          </a:solidFill>
        </p:spPr>
        <p:txBody>
          <a:bodyPr/>
          <a:lstStyle/>
          <a:p>
            <a:pPr marL="171450" indent="-3175">
              <a:spcBef>
                <a:spcPts val="600"/>
              </a:spcBef>
              <a:spcAft>
                <a:spcPts val="600"/>
              </a:spcAft>
              <a:defRPr/>
            </a:pPr>
            <a:r>
              <a:rPr lang="en-US" sz="1400" dirty="0">
                <a:solidFill>
                  <a:schemeClr val="bg1"/>
                </a:solidFill>
                <a:ea typeface="ＭＳ Ｐゴシック" pitchFamily="-28" charset="-128"/>
              </a:rPr>
              <a:t>Similar to the Absence Claim List</a:t>
            </a:r>
          </a:p>
          <a:p>
            <a:pPr marL="171450" indent="-3175">
              <a:spcBef>
                <a:spcPts val="600"/>
              </a:spcBef>
              <a:spcAft>
                <a:spcPts val="600"/>
              </a:spcAft>
              <a:defRPr/>
            </a:pPr>
            <a:r>
              <a:rPr lang="en-US" sz="1400" dirty="0">
                <a:solidFill>
                  <a:schemeClr val="bg1"/>
                </a:solidFill>
                <a:ea typeface="ＭＳ Ｐゴシック" pitchFamily="-28" charset="-128"/>
              </a:rPr>
              <a:t>Search by absence categories: Intermittent Duration, Claim Leave, Leave Start Date, Leave End Date, Leave Status</a:t>
            </a:r>
          </a:p>
          <a:p>
            <a:pPr marL="171450" indent="-3175">
              <a:spcBef>
                <a:spcPts val="600"/>
              </a:spcBef>
              <a:spcAft>
                <a:spcPts val="600"/>
              </a:spcAft>
              <a:defRPr/>
            </a:pPr>
            <a:endParaRPr lang="en-US" sz="1400" dirty="0">
              <a:solidFill>
                <a:schemeClr val="bg1"/>
              </a:solidFill>
              <a:ea typeface="ＭＳ Ｐゴシック" pitchFamily="-28" charset="-128"/>
            </a:endParaRPr>
          </a:p>
        </p:txBody>
      </p:sp>
      <p:grpSp>
        <p:nvGrpSpPr>
          <p:cNvPr id="11" name="Group 10"/>
          <p:cNvGrpSpPr/>
          <p:nvPr/>
        </p:nvGrpSpPr>
        <p:grpSpPr>
          <a:xfrm>
            <a:off x="685799" y="1381292"/>
            <a:ext cx="8348097" cy="3185510"/>
            <a:chOff x="68072" y="10503"/>
            <a:chExt cx="15285714" cy="6476190"/>
          </a:xfrm>
        </p:grpSpPr>
        <p:pic>
          <p:nvPicPr>
            <p:cNvPr id="12" name="Picture 11"/>
            <p:cNvPicPr>
              <a:picLocks noChangeAspect="1"/>
            </p:cNvPicPr>
            <p:nvPr/>
          </p:nvPicPr>
          <p:blipFill>
            <a:blip r:embed="rId2"/>
            <a:stretch>
              <a:fillRect/>
            </a:stretch>
          </p:blipFill>
          <p:spPr>
            <a:xfrm>
              <a:off x="68072" y="10503"/>
              <a:ext cx="3857143" cy="6476190"/>
            </a:xfrm>
            <a:prstGeom prst="rect">
              <a:avLst/>
            </a:prstGeom>
          </p:spPr>
        </p:pic>
        <p:pic>
          <p:nvPicPr>
            <p:cNvPr id="13" name="Picture 12"/>
            <p:cNvPicPr>
              <a:picLocks noChangeAspect="1"/>
            </p:cNvPicPr>
            <p:nvPr/>
          </p:nvPicPr>
          <p:blipFill>
            <a:blip r:embed="rId3"/>
            <a:stretch>
              <a:fillRect/>
            </a:stretch>
          </p:blipFill>
          <p:spPr>
            <a:xfrm>
              <a:off x="3925215" y="10503"/>
              <a:ext cx="11428571" cy="6476190"/>
            </a:xfrm>
            <a:prstGeom prst="rect">
              <a:avLst/>
            </a:prstGeom>
          </p:spPr>
        </p:pic>
      </p:grpSp>
      <p:sp>
        <p:nvSpPr>
          <p:cNvPr id="14" name="Rounded Rectangle 13"/>
          <p:cNvSpPr/>
          <p:nvPr/>
        </p:nvSpPr>
        <p:spPr>
          <a:xfrm>
            <a:off x="5229873" y="1730713"/>
            <a:ext cx="732560" cy="301390"/>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ounded Rectangle 14"/>
          <p:cNvSpPr/>
          <p:nvPr/>
        </p:nvSpPr>
        <p:spPr>
          <a:xfrm>
            <a:off x="7363935" y="1730713"/>
            <a:ext cx="1669961" cy="301390"/>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p:cNvSpPr/>
          <p:nvPr/>
        </p:nvSpPr>
        <p:spPr>
          <a:xfrm>
            <a:off x="685799" y="1381292"/>
            <a:ext cx="8348097" cy="3185510"/>
          </a:xfrm>
          <a:prstGeom prst="rect">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79052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p:txBody>
          <a:bodyPr/>
          <a:lstStyle/>
          <a:p>
            <a:r>
              <a:rPr lang="en-US" dirty="0"/>
              <a:t>Portal – Employee View</a:t>
            </a:r>
          </a:p>
        </p:txBody>
      </p:sp>
      <p:sp>
        <p:nvSpPr>
          <p:cNvPr id="4" name="Slide Number Placeholder 3"/>
          <p:cNvSpPr>
            <a:spLocks noGrp="1"/>
          </p:cNvSpPr>
          <p:nvPr>
            <p:ph type="sldNum" sz="quarter" idx="10"/>
          </p:nvPr>
        </p:nvSpPr>
        <p:spPr/>
        <p:txBody>
          <a:bodyPr/>
          <a:lstStyle/>
          <a:p>
            <a:pPr>
              <a:defRPr/>
            </a:pPr>
            <a:fld id="{FAB721C6-B02D-8045-8C83-F3873172C969}" type="slidenum">
              <a:rPr lang="en-US" smtClean="0"/>
              <a:pPr>
                <a:defRPr/>
              </a:pPr>
              <a:t>49</a:t>
            </a:fld>
            <a:endParaRPr lang="en-US" dirty="0"/>
          </a:p>
        </p:txBody>
      </p:sp>
      <p:pic>
        <p:nvPicPr>
          <p:cNvPr id="8" name="Picture 7"/>
          <p:cNvPicPr>
            <a:picLocks noChangeAspect="1"/>
          </p:cNvPicPr>
          <p:nvPr/>
        </p:nvPicPr>
        <p:blipFill rotWithShape="1">
          <a:blip r:embed="rId3"/>
          <a:srcRect l="17880" r="17030"/>
          <a:stretch/>
        </p:blipFill>
        <p:spPr>
          <a:xfrm>
            <a:off x="542731" y="1600200"/>
            <a:ext cx="7620000" cy="2626386"/>
          </a:xfrm>
          <a:prstGeom prst="rect">
            <a:avLst/>
          </a:prstGeom>
          <a:ln>
            <a:solidFill>
              <a:schemeClr val="tx1"/>
            </a:solidFill>
          </a:ln>
        </p:spPr>
      </p:pic>
      <p:sp>
        <p:nvSpPr>
          <p:cNvPr id="6" name="Rounded Rectangle 5"/>
          <p:cNvSpPr/>
          <p:nvPr/>
        </p:nvSpPr>
        <p:spPr>
          <a:xfrm>
            <a:off x="762000" y="3048000"/>
            <a:ext cx="7086600" cy="609600"/>
          </a:xfrm>
          <a:prstGeom prst="roundRect">
            <a:avLst/>
          </a:prstGeom>
          <a:noFill/>
          <a:ln>
            <a:solidFill>
              <a:srgbClr val="004E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4734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AB721C6-B02D-8045-8C83-F3873172C969}" type="slidenum">
              <a:rPr lang="en-US" smtClean="0"/>
              <a:pPr>
                <a:defRPr/>
              </a:pPr>
              <a:t>5</a:t>
            </a:fld>
            <a:endParaRPr lang="en-US" dirty="0"/>
          </a:p>
        </p:txBody>
      </p:sp>
      <p:sp>
        <p:nvSpPr>
          <p:cNvPr id="4" name="Title 3"/>
          <p:cNvSpPr>
            <a:spLocks noGrp="1"/>
          </p:cNvSpPr>
          <p:nvPr>
            <p:ph type="ctrTitle"/>
          </p:nvPr>
        </p:nvSpPr>
        <p:spPr/>
        <p:txBody>
          <a:bodyPr/>
          <a:lstStyle/>
          <a:p>
            <a:r>
              <a:rPr lang="en-US" dirty="0"/>
              <a:t>How can I help?</a:t>
            </a:r>
          </a:p>
        </p:txBody>
      </p:sp>
      <p:sp>
        <p:nvSpPr>
          <p:cNvPr id="2" name="Content Placeholder 1"/>
          <p:cNvSpPr>
            <a:spLocks noGrp="1"/>
          </p:cNvSpPr>
          <p:nvPr>
            <p:ph idx="1"/>
          </p:nvPr>
        </p:nvSpPr>
        <p:spPr/>
        <p:txBody>
          <a:bodyPr/>
          <a:lstStyle/>
          <a:p>
            <a:pPr marL="342900" indent="-342900">
              <a:buAutoNum type="arabicPeriod"/>
            </a:pPr>
            <a:r>
              <a:rPr lang="en-US" dirty="0"/>
              <a:t>Direct employees to call The Standard to report their leave of absence</a:t>
            </a:r>
          </a:p>
          <a:p>
            <a:pPr marL="342900" indent="-342900">
              <a:buAutoNum type="arabicPeriod"/>
            </a:pPr>
            <a:r>
              <a:rPr lang="en-US" dirty="0"/>
              <a:t>Educate employees on where they can locate the FAQ:</a:t>
            </a:r>
          </a:p>
          <a:p>
            <a:pPr marL="544068" lvl="1" indent="-342900"/>
            <a:r>
              <a:rPr lang="en-US" dirty="0"/>
              <a:t>Total Rewards Site  www.totalrewards.memphistn.gov</a:t>
            </a:r>
            <a:br>
              <a:rPr lang="en-US" dirty="0"/>
            </a:br>
            <a:endParaRPr lang="en-US" dirty="0"/>
          </a:p>
          <a:p>
            <a:pPr marL="342900" indent="-342900">
              <a:buAutoNum type="arabicPeriod"/>
            </a:pPr>
            <a:r>
              <a:rPr lang="en-US" dirty="0"/>
              <a:t>Set expectations about employee behavior during leave </a:t>
            </a:r>
          </a:p>
          <a:p>
            <a:pPr marL="573088" lvl="1" indent="-231775"/>
            <a:r>
              <a:rPr lang="en-US" dirty="0"/>
              <a:t>Stay in contact with employer and The Standard regarding return to work plans</a:t>
            </a:r>
          </a:p>
          <a:p>
            <a:pPr marL="573088" lvl="1" indent="-231775"/>
            <a:r>
              <a:rPr lang="en-US" dirty="0"/>
              <a:t>Remain accountable in the leave and disability process</a:t>
            </a:r>
          </a:p>
        </p:txBody>
      </p:sp>
    </p:spTree>
    <p:extLst>
      <p:ext uri="{BB962C8B-B14F-4D97-AF65-F5344CB8AC3E}">
        <p14:creationId xmlns:p14="http://schemas.microsoft.com/office/powerpoint/2010/main" val="41072043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Content Placeholder 3"/>
          <p:cNvSpPr>
            <a:spLocks noGrp="1"/>
          </p:cNvSpPr>
          <p:nvPr>
            <p:ph idx="1"/>
          </p:nvPr>
        </p:nvSpPr>
        <p:spPr>
          <a:xfrm>
            <a:off x="6629400" y="1371600"/>
            <a:ext cx="1981200" cy="3048000"/>
          </a:xfrm>
          <a:solidFill>
            <a:srgbClr val="0093D1"/>
          </a:solidFill>
        </p:spPr>
        <p:txBody>
          <a:bodyPr/>
          <a:lstStyle/>
          <a:p>
            <a:pPr marL="171450" indent="-171450">
              <a:spcBef>
                <a:spcPts val="600"/>
              </a:spcBef>
              <a:spcAft>
                <a:spcPts val="600"/>
              </a:spcAft>
              <a:defRPr/>
            </a:pPr>
            <a:r>
              <a:rPr lang="en-US" sz="1400" dirty="0">
                <a:solidFill>
                  <a:schemeClr val="bg1"/>
                </a:solidFill>
                <a:ea typeface="ＭＳ Ｐゴシック" pitchFamily="-28" charset="-128"/>
              </a:rPr>
              <a:t>Employee can select reports to view time out of work by absence claims or disability claims </a:t>
            </a:r>
          </a:p>
          <a:p>
            <a:pPr marL="171450" indent="-171450">
              <a:spcBef>
                <a:spcPts val="600"/>
              </a:spcBef>
              <a:spcAft>
                <a:spcPts val="600"/>
              </a:spcAft>
              <a:defRPr/>
            </a:pPr>
            <a:r>
              <a:rPr lang="en-US" sz="1400" dirty="0">
                <a:solidFill>
                  <a:schemeClr val="bg1"/>
                </a:solidFill>
                <a:ea typeface="ＭＳ Ｐゴシック" pitchFamily="-28" charset="-128"/>
              </a:rPr>
              <a:t>Provides pie chart graphs for policies available at Federal and State Level</a:t>
            </a:r>
          </a:p>
          <a:p>
            <a:pPr marL="171450" indent="-171450">
              <a:spcBef>
                <a:spcPts val="600"/>
              </a:spcBef>
              <a:spcAft>
                <a:spcPts val="600"/>
              </a:spcAft>
              <a:defRPr/>
            </a:pPr>
            <a:r>
              <a:rPr lang="en-US" sz="1400" dirty="0">
                <a:solidFill>
                  <a:schemeClr val="bg1"/>
                </a:solidFill>
                <a:ea typeface="ＭＳ Ｐゴシック" pitchFamily="-28" charset="-128"/>
              </a:rPr>
              <a:t>Let’s drill down on absence claims</a:t>
            </a:r>
          </a:p>
        </p:txBody>
      </p:sp>
      <p:sp>
        <p:nvSpPr>
          <p:cNvPr id="16385" name="Title 1"/>
          <p:cNvSpPr>
            <a:spLocks noGrp="1"/>
          </p:cNvSpPr>
          <p:nvPr>
            <p:ph type="ctrTitle"/>
          </p:nvPr>
        </p:nvSpPr>
        <p:spPr/>
        <p:txBody>
          <a:bodyPr/>
          <a:lstStyle/>
          <a:p>
            <a:r>
              <a:rPr lang="en-US" dirty="0"/>
              <a:t>Employee Landing Page</a:t>
            </a:r>
          </a:p>
        </p:txBody>
      </p:sp>
      <p:sp>
        <p:nvSpPr>
          <p:cNvPr id="4" name="Slide Number Placeholder 3"/>
          <p:cNvSpPr>
            <a:spLocks noGrp="1"/>
          </p:cNvSpPr>
          <p:nvPr>
            <p:ph type="sldNum" sz="quarter" idx="10"/>
          </p:nvPr>
        </p:nvSpPr>
        <p:spPr/>
        <p:txBody>
          <a:bodyPr/>
          <a:lstStyle/>
          <a:p>
            <a:pPr>
              <a:defRPr/>
            </a:pPr>
            <a:fld id="{FAB721C6-B02D-8045-8C83-F3873172C969}" type="slidenum">
              <a:rPr lang="en-US" smtClean="0"/>
              <a:pPr>
                <a:defRPr/>
              </a:pPr>
              <a:t>50</a:t>
            </a:fld>
            <a:endParaRPr lang="en-US" dirty="0"/>
          </a:p>
        </p:txBody>
      </p:sp>
      <p:pic>
        <p:nvPicPr>
          <p:cNvPr id="7" name="Picture 6"/>
          <p:cNvPicPr>
            <a:picLocks noChangeAspect="1"/>
          </p:cNvPicPr>
          <p:nvPr/>
        </p:nvPicPr>
        <p:blipFill rotWithShape="1">
          <a:blip r:embed="rId3"/>
          <a:srcRect l="9854" r="16914"/>
          <a:stretch/>
        </p:blipFill>
        <p:spPr>
          <a:xfrm>
            <a:off x="542731" y="1371600"/>
            <a:ext cx="5859572" cy="4053840"/>
          </a:xfrm>
          <a:prstGeom prst="rect">
            <a:avLst/>
          </a:prstGeom>
          <a:ln>
            <a:solidFill>
              <a:schemeClr val="tx1"/>
            </a:solidFill>
          </a:ln>
        </p:spPr>
      </p:pic>
      <p:sp>
        <p:nvSpPr>
          <p:cNvPr id="8" name="Rounded Rectangle 7"/>
          <p:cNvSpPr/>
          <p:nvPr/>
        </p:nvSpPr>
        <p:spPr>
          <a:xfrm>
            <a:off x="1371600" y="1733938"/>
            <a:ext cx="4800600" cy="304800"/>
          </a:xfrm>
          <a:prstGeom prst="roundRect">
            <a:avLst/>
          </a:prstGeom>
          <a:noFill/>
          <a:ln>
            <a:solidFill>
              <a:srgbClr val="004E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81439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Content Placeholder 3"/>
          <p:cNvSpPr>
            <a:spLocks noGrp="1"/>
          </p:cNvSpPr>
          <p:nvPr>
            <p:ph idx="1"/>
          </p:nvPr>
        </p:nvSpPr>
        <p:spPr>
          <a:xfrm>
            <a:off x="6629400" y="1371600"/>
            <a:ext cx="1981200" cy="2819400"/>
          </a:xfrm>
          <a:solidFill>
            <a:srgbClr val="0093D1"/>
          </a:solidFill>
        </p:spPr>
        <p:txBody>
          <a:bodyPr/>
          <a:lstStyle/>
          <a:p>
            <a:pPr marL="171450" indent="-171450">
              <a:spcBef>
                <a:spcPts val="600"/>
              </a:spcBef>
              <a:spcAft>
                <a:spcPts val="600"/>
              </a:spcAft>
              <a:defRPr/>
            </a:pPr>
            <a:r>
              <a:rPr lang="en-US" sz="1400" dirty="0">
                <a:solidFill>
                  <a:schemeClr val="bg1"/>
                </a:solidFill>
                <a:ea typeface="ＭＳ Ｐゴシック" pitchFamily="-28" charset="-128"/>
              </a:rPr>
              <a:t>Color coded leave and/or absence status:</a:t>
            </a:r>
          </a:p>
          <a:p>
            <a:pPr marL="344488" lvl="1" indent="-111125">
              <a:spcBef>
                <a:spcPts val="600"/>
              </a:spcBef>
              <a:spcAft>
                <a:spcPts val="600"/>
              </a:spcAft>
              <a:defRPr/>
            </a:pPr>
            <a:r>
              <a:rPr lang="en-US" sz="1200" dirty="0">
                <a:solidFill>
                  <a:schemeClr val="bg1"/>
                </a:solidFill>
                <a:ea typeface="ＭＳ Ｐゴシック" pitchFamily="-28" charset="-128"/>
              </a:rPr>
              <a:t>Green: Approved</a:t>
            </a:r>
          </a:p>
          <a:p>
            <a:pPr marL="344488" lvl="1" indent="-111125">
              <a:spcBef>
                <a:spcPts val="600"/>
              </a:spcBef>
              <a:spcAft>
                <a:spcPts val="600"/>
              </a:spcAft>
              <a:defRPr/>
            </a:pPr>
            <a:r>
              <a:rPr lang="en-US" sz="1200" dirty="0">
                <a:solidFill>
                  <a:schemeClr val="bg1"/>
                </a:solidFill>
                <a:ea typeface="ＭＳ Ｐゴシック" pitchFamily="-28" charset="-128"/>
              </a:rPr>
              <a:t>Orange: Pending</a:t>
            </a:r>
          </a:p>
          <a:p>
            <a:pPr marL="344488" lvl="1" indent="-111125">
              <a:spcBef>
                <a:spcPts val="600"/>
              </a:spcBef>
              <a:spcAft>
                <a:spcPts val="600"/>
              </a:spcAft>
              <a:defRPr/>
            </a:pPr>
            <a:r>
              <a:rPr lang="en-US" sz="1200" dirty="0">
                <a:solidFill>
                  <a:schemeClr val="bg1"/>
                </a:solidFill>
                <a:ea typeface="ＭＳ Ｐゴシック" pitchFamily="-28" charset="-128"/>
              </a:rPr>
              <a:t>Red: Denied</a:t>
            </a:r>
          </a:p>
          <a:p>
            <a:pPr marL="171450" indent="-171450">
              <a:spcBef>
                <a:spcPts val="600"/>
              </a:spcBef>
              <a:spcAft>
                <a:spcPts val="600"/>
              </a:spcAft>
              <a:defRPr/>
            </a:pPr>
            <a:r>
              <a:rPr lang="en-US" sz="1400" dirty="0">
                <a:solidFill>
                  <a:schemeClr val="bg1"/>
                </a:solidFill>
                <a:ea typeface="ＭＳ Ｐゴシック" pitchFamily="-28" charset="-128"/>
              </a:rPr>
              <a:t>View claim details by clicking on the colored bar for the associated leave</a:t>
            </a:r>
          </a:p>
        </p:txBody>
      </p:sp>
      <p:sp>
        <p:nvSpPr>
          <p:cNvPr id="16385" name="Title 1"/>
          <p:cNvSpPr>
            <a:spLocks noGrp="1"/>
          </p:cNvSpPr>
          <p:nvPr>
            <p:ph type="ctrTitle"/>
          </p:nvPr>
        </p:nvSpPr>
        <p:spPr/>
        <p:txBody>
          <a:bodyPr/>
          <a:lstStyle/>
          <a:p>
            <a:r>
              <a:rPr lang="en-US" dirty="0"/>
              <a:t>Employee Leaves</a:t>
            </a:r>
          </a:p>
        </p:txBody>
      </p:sp>
      <p:sp>
        <p:nvSpPr>
          <p:cNvPr id="4" name="Slide Number Placeholder 3"/>
          <p:cNvSpPr>
            <a:spLocks noGrp="1"/>
          </p:cNvSpPr>
          <p:nvPr>
            <p:ph type="sldNum" sz="quarter" idx="10"/>
          </p:nvPr>
        </p:nvSpPr>
        <p:spPr/>
        <p:txBody>
          <a:bodyPr/>
          <a:lstStyle/>
          <a:p>
            <a:pPr>
              <a:defRPr/>
            </a:pPr>
            <a:fld id="{FAB721C6-B02D-8045-8C83-F3873172C969}" type="slidenum">
              <a:rPr lang="en-US" smtClean="0"/>
              <a:pPr>
                <a:defRPr/>
              </a:pPr>
              <a:t>51</a:t>
            </a:fld>
            <a:endParaRPr lang="en-US" dirty="0"/>
          </a:p>
        </p:txBody>
      </p:sp>
      <p:pic>
        <p:nvPicPr>
          <p:cNvPr id="7" name="Picture 6"/>
          <p:cNvPicPr>
            <a:picLocks noChangeAspect="1"/>
          </p:cNvPicPr>
          <p:nvPr/>
        </p:nvPicPr>
        <p:blipFill>
          <a:blip r:embed="rId3"/>
          <a:stretch>
            <a:fillRect/>
          </a:stretch>
        </p:blipFill>
        <p:spPr>
          <a:xfrm>
            <a:off x="539497" y="1371600"/>
            <a:ext cx="5881200" cy="4419600"/>
          </a:xfrm>
          <a:prstGeom prst="rect">
            <a:avLst/>
          </a:prstGeom>
          <a:ln>
            <a:solidFill>
              <a:schemeClr val="tx1"/>
            </a:solidFill>
          </a:ln>
        </p:spPr>
      </p:pic>
      <p:sp>
        <p:nvSpPr>
          <p:cNvPr id="8" name="Rounded Rectangular Callout 7"/>
          <p:cNvSpPr/>
          <p:nvPr/>
        </p:nvSpPr>
        <p:spPr>
          <a:xfrm>
            <a:off x="5867400" y="441003"/>
            <a:ext cx="2133084" cy="541821"/>
          </a:xfrm>
          <a:prstGeom prst="wedgeRoundRectCallout">
            <a:avLst>
              <a:gd name="adj1" fmla="val -39360"/>
              <a:gd name="adj2" fmla="val 114092"/>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Aft>
                <a:spcPct val="75000"/>
              </a:spcAft>
              <a:defRPr/>
            </a:pPr>
            <a:r>
              <a:rPr lang="en-US" sz="1200" dirty="0">
                <a:solidFill>
                  <a:schemeClr val="tx1"/>
                </a:solidFill>
                <a:latin typeface="Arial" pitchFamily="34" charset="0"/>
                <a:ea typeface="ＭＳ Ｐゴシック" pitchFamily="-28" charset="-128"/>
                <a:cs typeface="Arial" pitchFamily="34" charset="0"/>
              </a:rPr>
              <a:t>File a new leave online </a:t>
            </a:r>
            <a:br>
              <a:rPr lang="en-US" sz="1200" dirty="0">
                <a:solidFill>
                  <a:schemeClr val="tx1"/>
                </a:solidFill>
                <a:latin typeface="Arial" pitchFamily="34" charset="0"/>
                <a:ea typeface="ＭＳ Ｐゴシック" pitchFamily="-28" charset="-128"/>
                <a:cs typeface="Arial" pitchFamily="34" charset="0"/>
              </a:rPr>
            </a:br>
            <a:r>
              <a:rPr lang="en-US" sz="1200" dirty="0">
                <a:solidFill>
                  <a:schemeClr val="tx1"/>
                </a:solidFill>
                <a:latin typeface="Arial" pitchFamily="34" charset="0"/>
                <a:ea typeface="ＭＳ Ｐゴシック" pitchFamily="-28" charset="-128"/>
                <a:cs typeface="Arial" pitchFamily="34" charset="0"/>
              </a:rPr>
              <a:t>by selecting the “+” sign</a:t>
            </a:r>
          </a:p>
        </p:txBody>
      </p:sp>
    </p:spTree>
    <p:extLst>
      <p:ext uri="{BB962C8B-B14F-4D97-AF65-F5344CB8AC3E}">
        <p14:creationId xmlns:p14="http://schemas.microsoft.com/office/powerpoint/2010/main" val="19802040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Content Placeholder 3"/>
          <p:cNvSpPr>
            <a:spLocks noGrp="1"/>
          </p:cNvSpPr>
          <p:nvPr>
            <p:ph idx="1"/>
          </p:nvPr>
        </p:nvSpPr>
        <p:spPr>
          <a:xfrm>
            <a:off x="6629400" y="1371600"/>
            <a:ext cx="1981200" cy="2895600"/>
          </a:xfrm>
          <a:solidFill>
            <a:srgbClr val="0093D1"/>
          </a:solidFill>
        </p:spPr>
        <p:txBody>
          <a:bodyPr/>
          <a:lstStyle/>
          <a:p>
            <a:pPr marL="171450" indent="-171450">
              <a:spcBef>
                <a:spcPts val="600"/>
              </a:spcBef>
              <a:spcAft>
                <a:spcPts val="600"/>
              </a:spcAft>
              <a:defRPr/>
            </a:pPr>
            <a:r>
              <a:rPr lang="en-US" sz="1400" dirty="0">
                <a:solidFill>
                  <a:schemeClr val="bg1"/>
                </a:solidFill>
                <a:ea typeface="ＭＳ Ｐゴシック" pitchFamily="-28" charset="-128"/>
              </a:rPr>
              <a:t>Detailed view of:</a:t>
            </a:r>
          </a:p>
          <a:p>
            <a:pPr marL="344488" lvl="1" indent="-111125">
              <a:spcBef>
                <a:spcPts val="600"/>
              </a:spcBef>
              <a:spcAft>
                <a:spcPts val="600"/>
              </a:spcAft>
              <a:defRPr/>
            </a:pPr>
            <a:r>
              <a:rPr lang="en-US" sz="1200" dirty="0">
                <a:solidFill>
                  <a:schemeClr val="bg1"/>
                </a:solidFill>
                <a:ea typeface="ＭＳ Ｐゴシック" pitchFamily="-28" charset="-128"/>
              </a:rPr>
              <a:t>Leave</a:t>
            </a:r>
          </a:p>
          <a:p>
            <a:pPr marL="344488" lvl="1" indent="-111125">
              <a:spcBef>
                <a:spcPts val="600"/>
              </a:spcBef>
              <a:spcAft>
                <a:spcPts val="600"/>
              </a:spcAft>
              <a:defRPr/>
            </a:pPr>
            <a:r>
              <a:rPr lang="en-US" sz="1200" dirty="0">
                <a:solidFill>
                  <a:schemeClr val="bg1"/>
                </a:solidFill>
                <a:ea typeface="ＭＳ Ｐゴシック" pitchFamily="-28" charset="-128"/>
              </a:rPr>
              <a:t>Dates Summary</a:t>
            </a:r>
          </a:p>
          <a:p>
            <a:pPr marL="344488" lvl="1" indent="-111125">
              <a:spcBef>
                <a:spcPts val="600"/>
              </a:spcBef>
              <a:spcAft>
                <a:spcPts val="600"/>
              </a:spcAft>
              <a:defRPr/>
            </a:pPr>
            <a:r>
              <a:rPr lang="en-US" sz="1200" dirty="0">
                <a:solidFill>
                  <a:schemeClr val="bg1"/>
                </a:solidFill>
                <a:ea typeface="ＭＳ Ｐゴシック" pitchFamily="-28" charset="-128"/>
              </a:rPr>
              <a:t>Dates Detail</a:t>
            </a:r>
          </a:p>
          <a:p>
            <a:pPr marL="344488" lvl="1" indent="-111125">
              <a:spcBef>
                <a:spcPts val="600"/>
              </a:spcBef>
              <a:spcAft>
                <a:spcPts val="600"/>
              </a:spcAft>
              <a:defRPr/>
            </a:pPr>
            <a:r>
              <a:rPr lang="en-US" sz="1200" dirty="0">
                <a:solidFill>
                  <a:schemeClr val="bg1"/>
                </a:solidFill>
                <a:ea typeface="ＭＳ Ｐゴシック" pitchFamily="-28" charset="-128"/>
              </a:rPr>
              <a:t>Certifications received</a:t>
            </a:r>
          </a:p>
          <a:p>
            <a:pPr marL="171450" indent="-171450">
              <a:spcBef>
                <a:spcPts val="600"/>
              </a:spcBef>
              <a:spcAft>
                <a:spcPts val="600"/>
              </a:spcAft>
              <a:defRPr/>
            </a:pPr>
            <a:r>
              <a:rPr lang="en-US" sz="1400" dirty="0">
                <a:solidFill>
                  <a:schemeClr val="bg1"/>
                </a:solidFill>
                <a:ea typeface="ＭＳ Ｐゴシック" pitchFamily="-28" charset="-128"/>
              </a:rPr>
              <a:t>Select “Regulations” for the associated policy to get help with regulations</a:t>
            </a:r>
          </a:p>
        </p:txBody>
      </p:sp>
      <p:sp>
        <p:nvSpPr>
          <p:cNvPr id="16385" name="Title 1"/>
          <p:cNvSpPr>
            <a:spLocks noGrp="1"/>
          </p:cNvSpPr>
          <p:nvPr>
            <p:ph type="ctrTitle"/>
          </p:nvPr>
        </p:nvSpPr>
        <p:spPr/>
        <p:txBody>
          <a:bodyPr/>
          <a:lstStyle/>
          <a:p>
            <a:r>
              <a:rPr lang="en-US" dirty="0"/>
              <a:t>Employee Continuous Leave</a:t>
            </a:r>
          </a:p>
        </p:txBody>
      </p:sp>
      <p:sp>
        <p:nvSpPr>
          <p:cNvPr id="4" name="Slide Number Placeholder 3"/>
          <p:cNvSpPr>
            <a:spLocks noGrp="1"/>
          </p:cNvSpPr>
          <p:nvPr>
            <p:ph type="sldNum" sz="quarter" idx="10"/>
          </p:nvPr>
        </p:nvSpPr>
        <p:spPr/>
        <p:txBody>
          <a:bodyPr/>
          <a:lstStyle/>
          <a:p>
            <a:pPr>
              <a:defRPr/>
            </a:pPr>
            <a:fld id="{FAB721C6-B02D-8045-8C83-F3873172C969}" type="slidenum">
              <a:rPr lang="en-US" smtClean="0"/>
              <a:pPr>
                <a:defRPr/>
              </a:pPr>
              <a:t>52</a:t>
            </a:fld>
            <a:endParaRPr lang="en-US" dirty="0"/>
          </a:p>
        </p:txBody>
      </p:sp>
      <p:pic>
        <p:nvPicPr>
          <p:cNvPr id="7" name="Picture 6"/>
          <p:cNvPicPr>
            <a:picLocks noChangeAspect="1"/>
          </p:cNvPicPr>
          <p:nvPr/>
        </p:nvPicPr>
        <p:blipFill>
          <a:blip r:embed="rId3"/>
          <a:stretch>
            <a:fillRect/>
          </a:stretch>
        </p:blipFill>
        <p:spPr>
          <a:xfrm>
            <a:off x="539496" y="1371600"/>
            <a:ext cx="5632704" cy="4984943"/>
          </a:xfrm>
          <a:prstGeom prst="rect">
            <a:avLst/>
          </a:prstGeom>
          <a:ln>
            <a:solidFill>
              <a:schemeClr val="tx1"/>
            </a:solidFill>
          </a:ln>
        </p:spPr>
      </p:pic>
      <p:sp>
        <p:nvSpPr>
          <p:cNvPr id="8" name="Rounded Rectangular Callout 7"/>
          <p:cNvSpPr/>
          <p:nvPr/>
        </p:nvSpPr>
        <p:spPr>
          <a:xfrm>
            <a:off x="3886200" y="2133600"/>
            <a:ext cx="2133084" cy="541821"/>
          </a:xfrm>
          <a:prstGeom prst="wedgeRoundRectCallout">
            <a:avLst>
              <a:gd name="adj1" fmla="val -81790"/>
              <a:gd name="adj2" fmla="val -139054"/>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Aft>
                <a:spcPct val="75000"/>
              </a:spcAft>
              <a:defRPr/>
            </a:pPr>
            <a:r>
              <a:rPr lang="en-US" sz="1200" dirty="0">
                <a:solidFill>
                  <a:schemeClr val="tx1"/>
                </a:solidFill>
                <a:latin typeface="Arial" pitchFamily="34" charset="0"/>
                <a:ea typeface="ＭＳ Ｐゴシック" pitchFamily="-28" charset="-128"/>
                <a:cs typeface="Arial" pitchFamily="34" charset="0"/>
              </a:rPr>
              <a:t>Add time to the leave and/ or report your return to work</a:t>
            </a:r>
          </a:p>
        </p:txBody>
      </p:sp>
    </p:spTree>
    <p:extLst>
      <p:ext uri="{BB962C8B-B14F-4D97-AF65-F5344CB8AC3E}">
        <p14:creationId xmlns:p14="http://schemas.microsoft.com/office/powerpoint/2010/main" val="11257369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p:txBody>
          <a:bodyPr/>
          <a:lstStyle/>
          <a:p>
            <a:r>
              <a:rPr lang="en-US" dirty="0"/>
              <a:t>Employee Intermittent Leave</a:t>
            </a:r>
          </a:p>
        </p:txBody>
      </p:sp>
      <p:sp>
        <p:nvSpPr>
          <p:cNvPr id="4" name="Slide Number Placeholder 3"/>
          <p:cNvSpPr>
            <a:spLocks noGrp="1"/>
          </p:cNvSpPr>
          <p:nvPr>
            <p:ph type="sldNum" sz="quarter" idx="10"/>
          </p:nvPr>
        </p:nvSpPr>
        <p:spPr/>
        <p:txBody>
          <a:bodyPr/>
          <a:lstStyle/>
          <a:p>
            <a:pPr>
              <a:defRPr/>
            </a:pPr>
            <a:fld id="{FAB721C6-B02D-8045-8C83-F3873172C969}" type="slidenum">
              <a:rPr lang="en-US" smtClean="0"/>
              <a:pPr>
                <a:defRPr/>
              </a:pPr>
              <a:t>53</a:t>
            </a:fld>
            <a:endParaRPr lang="en-US" dirty="0"/>
          </a:p>
        </p:txBody>
      </p:sp>
      <p:sp>
        <p:nvSpPr>
          <p:cNvPr id="8" name="Content Placeholder 3"/>
          <p:cNvSpPr txBox="1">
            <a:spLocks/>
          </p:cNvSpPr>
          <p:nvPr/>
        </p:nvSpPr>
        <p:spPr>
          <a:xfrm>
            <a:off x="6629400" y="1371600"/>
            <a:ext cx="1981200" cy="2895600"/>
          </a:xfrm>
          <a:prstGeom prst="rect">
            <a:avLst/>
          </a:prstGeom>
          <a:solidFill>
            <a:srgbClr val="0093D1"/>
          </a:solidFill>
        </p:spPr>
        <p:txBody>
          <a:bodyPr/>
          <a:lstStyle>
            <a:lvl1pPr marL="233363" indent="-233363" algn="l" rtl="0" eaLnBrk="1" fontAlgn="base" hangingPunct="1">
              <a:lnSpc>
                <a:spcPct val="100000"/>
              </a:lnSpc>
              <a:spcBef>
                <a:spcPct val="20000"/>
              </a:spcBef>
              <a:spcAft>
                <a:spcPts val="300"/>
              </a:spcAft>
              <a:buFont typeface="Arial" pitchFamily="34" charset="0"/>
              <a:buChar char="•"/>
              <a:defRPr sz="2000" kern="1200">
                <a:solidFill>
                  <a:srgbClr val="000000"/>
                </a:solidFill>
                <a:latin typeface="Arial" pitchFamily="34" charset="0"/>
                <a:ea typeface="ＭＳ Ｐゴシック" charset="0"/>
                <a:cs typeface="Arial" pitchFamily="34" charset="0"/>
              </a:defRPr>
            </a:lvl1pPr>
            <a:lvl2pPr marL="690563" indent="-233363" algn="l" rtl="0" eaLnBrk="1" fontAlgn="base" hangingPunct="1">
              <a:lnSpc>
                <a:spcPct val="100000"/>
              </a:lnSpc>
              <a:spcBef>
                <a:spcPct val="20000"/>
              </a:spcBef>
              <a:spcAft>
                <a:spcPts val="400"/>
              </a:spcAft>
              <a:buFont typeface="Arial" pitchFamily="34" charset="0"/>
              <a:buChar char="•"/>
              <a:defRPr sz="1600" kern="1200" baseline="0">
                <a:solidFill>
                  <a:srgbClr val="000000"/>
                </a:solidFill>
                <a:latin typeface="Arial" pitchFamily="34" charset="0"/>
                <a:ea typeface="ＭＳ Ｐゴシック" charset="0"/>
                <a:cs typeface="Arial" pitchFamily="34" charset="0"/>
              </a:defRPr>
            </a:lvl2pPr>
            <a:lvl3pPr marL="1143000" indent="-228600" algn="l" rtl="0" eaLnBrk="1" fontAlgn="base" hangingPunct="1">
              <a:lnSpc>
                <a:spcPct val="100000"/>
              </a:lnSpc>
              <a:spcBef>
                <a:spcPct val="20000"/>
              </a:spcBef>
              <a:spcAft>
                <a:spcPts val="300"/>
              </a:spcAft>
              <a:buFont typeface="Arial" pitchFamily="34" charset="0"/>
              <a:buChar char="–"/>
              <a:defRPr sz="1400" kern="1200">
                <a:solidFill>
                  <a:srgbClr val="000000"/>
                </a:solidFill>
                <a:latin typeface="Arial" pitchFamily="34" charset="0"/>
                <a:ea typeface="ＭＳ Ｐゴシック" charset="0"/>
                <a:cs typeface="Arial" pitchFamily="34" charset="0"/>
              </a:defRPr>
            </a:lvl3pPr>
            <a:lvl4pPr marL="14288" marR="0" indent="0" algn="l" defTabSz="914400" rtl="0" eaLnBrk="1" fontAlgn="base" latinLnBrk="0" hangingPunct="1">
              <a:lnSpc>
                <a:spcPct val="100000"/>
              </a:lnSpc>
              <a:spcBef>
                <a:spcPts val="2400"/>
              </a:spcBef>
              <a:spcAft>
                <a:spcPct val="0"/>
              </a:spcAft>
              <a:buClrTx/>
              <a:buSzTx/>
              <a:buFontTx/>
              <a:buNone/>
              <a:tabLst/>
              <a:defRPr sz="11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a:spcBef>
                <a:spcPts val="600"/>
              </a:spcBef>
              <a:spcAft>
                <a:spcPts val="600"/>
              </a:spcAft>
              <a:defRPr/>
            </a:pPr>
            <a:r>
              <a:rPr lang="en-US" sz="1400" dirty="0">
                <a:solidFill>
                  <a:schemeClr val="bg1"/>
                </a:solidFill>
                <a:ea typeface="ＭＳ Ｐゴシック" pitchFamily="-28" charset="-128"/>
              </a:rPr>
              <a:t>Detailed view of intermittent leave</a:t>
            </a:r>
          </a:p>
          <a:p>
            <a:pPr marL="344488" lvl="1" indent="-111125">
              <a:spcBef>
                <a:spcPts val="600"/>
              </a:spcBef>
              <a:spcAft>
                <a:spcPts val="600"/>
              </a:spcAft>
              <a:defRPr/>
            </a:pPr>
            <a:r>
              <a:rPr lang="en-US" sz="1200" dirty="0">
                <a:solidFill>
                  <a:schemeClr val="bg1"/>
                </a:solidFill>
                <a:ea typeface="ＭＳ Ｐゴシック" pitchFamily="-28" charset="-128"/>
              </a:rPr>
              <a:t>Certifications, approved frequency, and duration</a:t>
            </a:r>
          </a:p>
          <a:p>
            <a:pPr marL="344488" lvl="1" indent="-111125">
              <a:spcBef>
                <a:spcPts val="600"/>
              </a:spcBef>
              <a:spcAft>
                <a:spcPts val="600"/>
              </a:spcAft>
              <a:defRPr/>
            </a:pPr>
            <a:r>
              <a:rPr lang="en-US" sz="1200" dirty="0">
                <a:solidFill>
                  <a:schemeClr val="bg1"/>
                </a:solidFill>
                <a:ea typeface="ＭＳ Ｐゴシック" pitchFamily="-28" charset="-128"/>
              </a:rPr>
              <a:t>Absences taken capturing duration</a:t>
            </a:r>
          </a:p>
          <a:p>
            <a:pPr marL="344488" lvl="1" indent="-111125">
              <a:spcBef>
                <a:spcPts val="600"/>
              </a:spcBef>
              <a:spcAft>
                <a:spcPts val="600"/>
              </a:spcAft>
              <a:defRPr/>
            </a:pPr>
            <a:r>
              <a:rPr lang="en-US" sz="1200" dirty="0">
                <a:solidFill>
                  <a:schemeClr val="bg1"/>
                </a:solidFill>
                <a:ea typeface="ＭＳ Ｐゴシック" pitchFamily="-28" charset="-128"/>
              </a:rPr>
              <a:t>Absence taken by policy</a:t>
            </a:r>
          </a:p>
        </p:txBody>
      </p:sp>
      <p:pic>
        <p:nvPicPr>
          <p:cNvPr id="9" name="Picture 8"/>
          <p:cNvPicPr>
            <a:picLocks noChangeAspect="1"/>
          </p:cNvPicPr>
          <p:nvPr/>
        </p:nvPicPr>
        <p:blipFill>
          <a:blip r:embed="rId3"/>
          <a:stretch>
            <a:fillRect/>
          </a:stretch>
        </p:blipFill>
        <p:spPr>
          <a:xfrm>
            <a:off x="542731" y="1382912"/>
            <a:ext cx="5858069" cy="4739641"/>
          </a:xfrm>
          <a:prstGeom prst="rect">
            <a:avLst/>
          </a:prstGeom>
          <a:ln>
            <a:solidFill>
              <a:schemeClr val="tx1"/>
            </a:solidFill>
          </a:ln>
        </p:spPr>
      </p:pic>
    </p:spTree>
    <p:extLst>
      <p:ext uri="{BB962C8B-B14F-4D97-AF65-F5344CB8AC3E}">
        <p14:creationId xmlns:p14="http://schemas.microsoft.com/office/powerpoint/2010/main" val="26792317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895600"/>
            <a:ext cx="8153400" cy="533400"/>
          </a:xfrm>
        </p:spPr>
        <p:txBody>
          <a:bodyPr/>
          <a:lstStyle/>
          <a:p>
            <a:r>
              <a:rPr lang="en-US" sz="3600" dirty="0"/>
              <a:t>FMLA 101</a:t>
            </a:r>
          </a:p>
        </p:txBody>
      </p:sp>
    </p:spTree>
    <p:extLst>
      <p:ext uri="{BB962C8B-B14F-4D97-AF65-F5344CB8AC3E}">
        <p14:creationId xmlns:p14="http://schemas.microsoft.com/office/powerpoint/2010/main" val="937709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solidFill>
                  <a:srgbClr val="0093D1"/>
                </a:solidFill>
              </a:rPr>
              <a:t>Employees are eligible for FMLA if they have worked for an employer for at least 12 months and have worked 1,250 hours within the previous 12 months.</a:t>
            </a:r>
          </a:p>
          <a:p>
            <a:endParaRPr lang="en-US" dirty="0">
              <a:solidFill>
                <a:srgbClr val="0093D1"/>
              </a:solidFill>
            </a:endParaRPr>
          </a:p>
          <a:p>
            <a:r>
              <a:rPr lang="en-US" sz="1600" dirty="0">
                <a:solidFill>
                  <a:schemeClr val="tx1"/>
                </a:solidFill>
              </a:rPr>
              <a:t>Employees should initiate an FMLA leave if they will be away from work continuously or intermittently for any of these reasons:</a:t>
            </a:r>
          </a:p>
          <a:p>
            <a:pPr marL="285750" indent="-285750">
              <a:buFont typeface="Arial" panose="020B0604020202020204" pitchFamily="34" charset="0"/>
              <a:buChar char="•"/>
            </a:pPr>
            <a:r>
              <a:rPr lang="en-US" sz="1600" dirty="0">
                <a:solidFill>
                  <a:schemeClr val="tx1"/>
                </a:solidFill>
              </a:rPr>
              <a:t>Own serious health condition (including pregnancy and work-related)</a:t>
            </a:r>
          </a:p>
          <a:p>
            <a:pPr marL="285750" indent="-285750">
              <a:buFont typeface="Arial" panose="020B0604020202020204" pitchFamily="34" charset="0"/>
              <a:buChar char="•"/>
            </a:pPr>
            <a:r>
              <a:rPr lang="en-US" sz="1600" dirty="0">
                <a:solidFill>
                  <a:schemeClr val="tx1"/>
                </a:solidFill>
              </a:rPr>
              <a:t>Care for a newborn child, </a:t>
            </a:r>
          </a:p>
          <a:p>
            <a:pPr marL="285750" indent="-285750">
              <a:buFont typeface="Arial" panose="020B0604020202020204" pitchFamily="34" charset="0"/>
              <a:buChar char="•"/>
            </a:pPr>
            <a:r>
              <a:rPr lang="en-US" sz="1600" dirty="0">
                <a:solidFill>
                  <a:schemeClr val="tx1"/>
                </a:solidFill>
              </a:rPr>
              <a:t>Placement of adopted or foster child</a:t>
            </a:r>
          </a:p>
          <a:p>
            <a:pPr marL="285750" indent="-285750">
              <a:buFont typeface="Arial" panose="020B0604020202020204" pitchFamily="34" charset="0"/>
              <a:buChar char="•"/>
            </a:pPr>
            <a:r>
              <a:rPr lang="en-US" sz="1600" dirty="0">
                <a:solidFill>
                  <a:schemeClr val="tx1"/>
                </a:solidFill>
              </a:rPr>
              <a:t>Care for a qualifying family member with a serious health condition</a:t>
            </a:r>
          </a:p>
          <a:p>
            <a:pPr marL="285750" indent="-285750">
              <a:buFont typeface="Arial" panose="020B0604020202020204" pitchFamily="34" charset="0"/>
              <a:buChar char="•"/>
            </a:pPr>
            <a:r>
              <a:rPr lang="en-US" sz="1600" dirty="0">
                <a:solidFill>
                  <a:schemeClr val="tx1"/>
                </a:solidFill>
              </a:rPr>
              <a:t>Care for a covered service member injured in the line of duty</a:t>
            </a:r>
          </a:p>
          <a:p>
            <a:pPr marL="285750" indent="-285750">
              <a:buFont typeface="Arial" panose="020B0604020202020204" pitchFamily="34" charset="0"/>
              <a:buChar char="•"/>
            </a:pPr>
            <a:r>
              <a:rPr lang="en-US" sz="1600" dirty="0">
                <a:solidFill>
                  <a:schemeClr val="tx1"/>
                </a:solidFill>
              </a:rPr>
              <a:t>Qualified military exigency – to deal with issues arising from a family member being called to serve in the military</a:t>
            </a:r>
          </a:p>
        </p:txBody>
      </p:sp>
      <p:sp>
        <p:nvSpPr>
          <p:cNvPr id="3" name="Title 2"/>
          <p:cNvSpPr>
            <a:spLocks noGrp="1"/>
          </p:cNvSpPr>
          <p:nvPr>
            <p:ph type="ctrTitle"/>
          </p:nvPr>
        </p:nvSpPr>
        <p:spPr/>
        <p:txBody>
          <a:bodyPr/>
          <a:lstStyle/>
          <a:p>
            <a:r>
              <a:rPr lang="en-US" dirty="0"/>
              <a:t>FMLA Overview</a:t>
            </a:r>
          </a:p>
        </p:txBody>
      </p:sp>
    </p:spTree>
    <p:extLst>
      <p:ext uri="{BB962C8B-B14F-4D97-AF65-F5344CB8AC3E}">
        <p14:creationId xmlns:p14="http://schemas.microsoft.com/office/powerpoint/2010/main" val="5925573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285750" indent="-285750">
              <a:buFont typeface="Arial" panose="020B0604020202020204" pitchFamily="34" charset="0"/>
              <a:buChar char="•"/>
            </a:pPr>
            <a:r>
              <a:rPr lang="en-US" dirty="0">
                <a:solidFill>
                  <a:schemeClr val="tx1"/>
                </a:solidFill>
              </a:rPr>
              <a:t>Up to 12 weeks of job protected leave (unpaid)</a:t>
            </a:r>
          </a:p>
          <a:p>
            <a:pPr marL="285750" indent="-285750">
              <a:buFont typeface="Arial" panose="020B0604020202020204" pitchFamily="34" charset="0"/>
              <a:buChar char="•"/>
            </a:pPr>
            <a:r>
              <a:rPr lang="en-US" dirty="0">
                <a:solidFill>
                  <a:schemeClr val="tx1"/>
                </a:solidFill>
              </a:rPr>
              <a:t>Leave may be continuous, intermittent or reduced schedule</a:t>
            </a:r>
          </a:p>
          <a:p>
            <a:pPr marL="285750" indent="-285750">
              <a:buFont typeface="Arial" panose="020B0604020202020204" pitchFamily="34" charset="0"/>
              <a:buChar char="•"/>
            </a:pPr>
            <a:r>
              <a:rPr lang="en-US" dirty="0">
                <a:solidFill>
                  <a:schemeClr val="tx1"/>
                </a:solidFill>
              </a:rPr>
              <a:t>Benefits continue (medical, dental, vision)</a:t>
            </a:r>
          </a:p>
          <a:p>
            <a:pPr marL="285750" indent="-285750">
              <a:buFont typeface="Arial" panose="020B0604020202020204" pitchFamily="34" charset="0"/>
              <a:buChar char="•"/>
            </a:pPr>
            <a:r>
              <a:rPr lang="en-US" dirty="0">
                <a:solidFill>
                  <a:schemeClr val="tx1"/>
                </a:solidFill>
              </a:rPr>
              <a:t>Employer must fully inform employee of their rights</a:t>
            </a:r>
          </a:p>
          <a:p>
            <a:pPr marL="568325" lvl="1" indent="-222250">
              <a:buFont typeface="Courier New" panose="02070309020205020404" pitchFamily="49" charset="0"/>
              <a:buChar char="-"/>
            </a:pPr>
            <a:r>
              <a:rPr lang="en-US" dirty="0">
                <a:solidFill>
                  <a:schemeClr val="tx1"/>
                </a:solidFill>
              </a:rPr>
              <a:t>Posters in the workplace</a:t>
            </a:r>
          </a:p>
          <a:p>
            <a:pPr marL="568325" lvl="1" indent="-222250">
              <a:buFont typeface="Courier New" panose="02070309020205020404" pitchFamily="49" charset="0"/>
              <a:buChar char="-"/>
            </a:pPr>
            <a:r>
              <a:rPr lang="en-US" dirty="0">
                <a:solidFill>
                  <a:schemeClr val="tx1"/>
                </a:solidFill>
              </a:rPr>
              <a:t>Regular communication processes</a:t>
            </a:r>
          </a:p>
          <a:p>
            <a:pPr marL="285750" indent="-285750">
              <a:buFont typeface="Arial" panose="020B0604020202020204" pitchFamily="34" charset="0"/>
              <a:buChar char="•"/>
            </a:pPr>
            <a:r>
              <a:rPr lang="en-US" dirty="0">
                <a:solidFill>
                  <a:schemeClr val="tx1"/>
                </a:solidFill>
              </a:rPr>
              <a:t>Employer may require medical certification of any serious health condition creating the need for leave</a:t>
            </a:r>
          </a:p>
          <a:p>
            <a:pPr marL="568325" lvl="1" indent="-222250">
              <a:buFont typeface="Courier New" panose="02070309020205020404" pitchFamily="49" charset="0"/>
              <a:buChar char="-"/>
            </a:pPr>
            <a:r>
              <a:rPr lang="en-US" dirty="0">
                <a:solidFill>
                  <a:schemeClr val="tx1"/>
                </a:solidFill>
              </a:rPr>
              <a:t>Certification form is government regulated</a:t>
            </a:r>
          </a:p>
        </p:txBody>
      </p:sp>
      <p:sp>
        <p:nvSpPr>
          <p:cNvPr id="3" name="Title 2"/>
          <p:cNvSpPr>
            <a:spLocks noGrp="1"/>
          </p:cNvSpPr>
          <p:nvPr>
            <p:ph type="ctrTitle"/>
          </p:nvPr>
        </p:nvSpPr>
        <p:spPr/>
        <p:txBody>
          <a:bodyPr/>
          <a:lstStyle/>
          <a:p>
            <a:r>
              <a:rPr lang="en-US" dirty="0"/>
              <a:t>Basic Provisions</a:t>
            </a:r>
          </a:p>
        </p:txBody>
      </p:sp>
    </p:spTree>
    <p:extLst>
      <p:ext uri="{BB962C8B-B14F-4D97-AF65-F5344CB8AC3E}">
        <p14:creationId xmlns:p14="http://schemas.microsoft.com/office/powerpoint/2010/main" val="16590973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600" dirty="0">
                <a:solidFill>
                  <a:srgbClr val="0093D1"/>
                </a:solidFill>
              </a:rPr>
              <a:t>Absence: </a:t>
            </a:r>
            <a:r>
              <a:rPr lang="en-US" sz="1600" dirty="0">
                <a:solidFill>
                  <a:schemeClr val="tx1"/>
                </a:solidFill>
              </a:rPr>
              <a:t>Any time away from work</a:t>
            </a:r>
          </a:p>
          <a:p>
            <a:pPr marL="285750" indent="-285750">
              <a:buFont typeface="Arial" panose="020B0604020202020204" pitchFamily="34" charset="0"/>
              <a:buChar char="•"/>
            </a:pPr>
            <a:r>
              <a:rPr lang="en-US" sz="1400" dirty="0"/>
              <a:t>Planned (vacation/holidays) </a:t>
            </a:r>
          </a:p>
          <a:p>
            <a:pPr marL="285750" indent="-285750">
              <a:buFont typeface="Arial" panose="020B0604020202020204" pitchFamily="34" charset="0"/>
              <a:buChar char="•"/>
            </a:pPr>
            <a:r>
              <a:rPr lang="en-US" sz="1400" dirty="0"/>
              <a:t>Unscheduled (less than 3 days)</a:t>
            </a:r>
          </a:p>
          <a:p>
            <a:pPr marL="285750" indent="-285750">
              <a:buFont typeface="Arial" panose="020B0604020202020204" pitchFamily="34" charset="0"/>
              <a:buChar char="•"/>
            </a:pPr>
            <a:endParaRPr lang="en-US" sz="1400" dirty="0"/>
          </a:p>
          <a:p>
            <a:r>
              <a:rPr lang="en-US" sz="1600" dirty="0">
                <a:solidFill>
                  <a:srgbClr val="0093D1"/>
                </a:solidFill>
              </a:rPr>
              <a:t>FMLA/Family Medical Leave:</a:t>
            </a:r>
            <a:r>
              <a:rPr lang="en-US" sz="1600" dirty="0"/>
              <a:t> Job-protected time away from work</a:t>
            </a:r>
          </a:p>
          <a:p>
            <a:pPr marL="285750" indent="-285750">
              <a:buFont typeface="Arial" panose="020B0604020202020204" pitchFamily="34" charset="0"/>
              <a:buChar char="•"/>
            </a:pPr>
            <a:r>
              <a:rPr lang="en-US" sz="1400" dirty="0"/>
              <a:t>Employee’s own serious health condition</a:t>
            </a:r>
          </a:p>
          <a:p>
            <a:pPr marL="285750" indent="-285750">
              <a:buFont typeface="Arial" panose="020B0604020202020204" pitchFamily="34" charset="0"/>
              <a:buChar char="•"/>
            </a:pPr>
            <a:r>
              <a:rPr lang="en-US" sz="1400" dirty="0"/>
              <a:t>Qualifying family member’s serious health condition</a:t>
            </a:r>
          </a:p>
          <a:p>
            <a:pPr marL="285750" indent="-285750">
              <a:buFont typeface="Arial" panose="020B0604020202020204" pitchFamily="34" charset="0"/>
              <a:buChar char="•"/>
            </a:pPr>
            <a:endParaRPr lang="en-US" sz="1400" dirty="0"/>
          </a:p>
          <a:p>
            <a:r>
              <a:rPr lang="en-US" sz="1600" dirty="0">
                <a:solidFill>
                  <a:srgbClr val="0093D1"/>
                </a:solidFill>
              </a:rPr>
              <a:t>Short Term Disability:</a:t>
            </a:r>
            <a:r>
              <a:rPr lang="en-US" sz="1600" dirty="0"/>
              <a:t> Income replacement for time away from work due to an employee’s own serious health condition</a:t>
            </a:r>
          </a:p>
          <a:p>
            <a:endParaRPr lang="en-US" sz="1400" dirty="0"/>
          </a:p>
        </p:txBody>
      </p:sp>
      <p:sp>
        <p:nvSpPr>
          <p:cNvPr id="3" name="Slide Number Placeholder 2"/>
          <p:cNvSpPr>
            <a:spLocks noGrp="1"/>
          </p:cNvSpPr>
          <p:nvPr>
            <p:ph type="sldNum" sz="quarter" idx="10"/>
          </p:nvPr>
        </p:nvSpPr>
        <p:spPr/>
        <p:txBody>
          <a:bodyPr/>
          <a:lstStyle/>
          <a:p>
            <a:pPr>
              <a:defRPr/>
            </a:pPr>
            <a:fld id="{FAB721C6-B02D-8045-8C83-F3873172C969}" type="slidenum">
              <a:rPr lang="en-US" smtClean="0"/>
              <a:pPr>
                <a:defRPr/>
              </a:pPr>
              <a:t>57</a:t>
            </a:fld>
            <a:endParaRPr lang="en-US" dirty="0"/>
          </a:p>
        </p:txBody>
      </p:sp>
      <p:sp>
        <p:nvSpPr>
          <p:cNvPr id="4" name="Title 3"/>
          <p:cNvSpPr>
            <a:spLocks noGrp="1"/>
          </p:cNvSpPr>
          <p:nvPr>
            <p:ph type="ctrTitle"/>
          </p:nvPr>
        </p:nvSpPr>
        <p:spPr/>
        <p:txBody>
          <a:bodyPr/>
          <a:lstStyle/>
          <a:p>
            <a:r>
              <a:rPr lang="en-US" dirty="0"/>
              <a:t>Definitions</a:t>
            </a:r>
          </a:p>
        </p:txBody>
      </p:sp>
      <p:sp>
        <p:nvSpPr>
          <p:cNvPr id="5" name="Content Placeholder 1"/>
          <p:cNvSpPr txBox="1">
            <a:spLocks/>
          </p:cNvSpPr>
          <p:nvPr/>
        </p:nvSpPr>
        <p:spPr>
          <a:xfrm>
            <a:off x="3996548" y="1872973"/>
            <a:ext cx="2116521" cy="786145"/>
          </a:xfrm>
          <a:prstGeom prst="rect">
            <a:avLst/>
          </a:prstGeom>
        </p:spPr>
        <p:txBody>
          <a:bodyPr lIns="0" tIns="27432" rIns="0" bIns="27432"/>
          <a:lstStyle>
            <a:lvl1pPr marL="0" indent="0" algn="l" rtl="0" eaLnBrk="1" fontAlgn="base" hangingPunct="1">
              <a:lnSpc>
                <a:spcPct val="100000"/>
              </a:lnSpc>
              <a:spcBef>
                <a:spcPts val="400"/>
              </a:spcBef>
              <a:spcAft>
                <a:spcPts val="600"/>
              </a:spcAft>
              <a:buSzPct val="90000"/>
              <a:buFont typeface="Arial"/>
              <a:buNone/>
              <a:defRPr sz="1800" kern="1200">
                <a:solidFill>
                  <a:srgbClr val="000000"/>
                </a:solidFill>
                <a:latin typeface="Arial" pitchFamily="34" charset="0"/>
                <a:ea typeface="ＭＳ Ｐゴシック" charset="0"/>
                <a:cs typeface="Arial" pitchFamily="34" charset="0"/>
              </a:defRPr>
            </a:lvl1pPr>
            <a:lvl2pPr marL="201168" indent="-201168" algn="l" rtl="0" eaLnBrk="1" fontAlgn="base" hangingPunct="1">
              <a:lnSpc>
                <a:spcPct val="100000"/>
              </a:lnSpc>
              <a:spcBef>
                <a:spcPts val="400"/>
              </a:spcBef>
              <a:spcAft>
                <a:spcPts val="600"/>
              </a:spcAft>
              <a:buSzPct val="90000"/>
              <a:buFont typeface="Arial"/>
              <a:buChar char="•"/>
              <a:defRPr sz="1600" kern="1200" baseline="0">
                <a:solidFill>
                  <a:srgbClr val="000000"/>
                </a:solidFill>
                <a:latin typeface="Arial" pitchFamily="34" charset="0"/>
                <a:ea typeface="ＭＳ Ｐゴシック" charset="0"/>
                <a:cs typeface="Arial" pitchFamily="34" charset="0"/>
              </a:defRPr>
            </a:lvl2pPr>
            <a:lvl3pPr marL="465138" indent="-200025" algn="l" rtl="0" eaLnBrk="1" fontAlgn="base" hangingPunct="1">
              <a:lnSpc>
                <a:spcPct val="100000"/>
              </a:lnSpc>
              <a:spcBef>
                <a:spcPts val="400"/>
              </a:spcBef>
              <a:spcAft>
                <a:spcPts val="600"/>
              </a:spcAft>
              <a:buSzPct val="90000"/>
              <a:buFont typeface="Arial"/>
              <a:buChar char="•"/>
              <a:defRPr sz="1400" kern="1200">
                <a:solidFill>
                  <a:srgbClr val="000000"/>
                </a:solidFill>
                <a:latin typeface="Arial" pitchFamily="34" charset="0"/>
                <a:ea typeface="ＭＳ Ｐゴシック" charset="0"/>
                <a:cs typeface="Arial" pitchFamily="34" charset="0"/>
              </a:defRPr>
            </a:lvl3pPr>
            <a:lvl4pPr marL="14288" marR="0" indent="0" algn="l" defTabSz="914400" rtl="0" eaLnBrk="1" fontAlgn="base" latinLnBrk="0" hangingPunct="1">
              <a:lnSpc>
                <a:spcPct val="100000"/>
              </a:lnSpc>
              <a:spcBef>
                <a:spcPts val="2400"/>
              </a:spcBef>
              <a:spcAft>
                <a:spcPct val="0"/>
              </a:spcAft>
              <a:buClrTx/>
              <a:buSzTx/>
              <a:buFontTx/>
              <a:buNone/>
              <a:tabLst/>
              <a:defRPr sz="11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1400" dirty="0"/>
              <a:t>Extended (3+ days) </a:t>
            </a:r>
          </a:p>
          <a:p>
            <a:pPr marL="285750" indent="-285750">
              <a:buFont typeface="Arial" panose="020B0604020202020204" pitchFamily="34" charset="0"/>
              <a:buChar char="•"/>
            </a:pPr>
            <a:r>
              <a:rPr lang="en-US" sz="1400" dirty="0"/>
              <a:t>Leave of absence</a:t>
            </a:r>
          </a:p>
        </p:txBody>
      </p:sp>
    </p:spTree>
    <p:extLst>
      <p:ext uri="{BB962C8B-B14F-4D97-AF65-F5344CB8AC3E}">
        <p14:creationId xmlns:p14="http://schemas.microsoft.com/office/powerpoint/2010/main" val="3272744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798" y="1499855"/>
            <a:ext cx="7165429" cy="4114800"/>
          </a:xfrm>
        </p:spPr>
        <p:txBody>
          <a:bodyPr/>
          <a:lstStyle/>
          <a:p>
            <a:r>
              <a:rPr lang="en-US" sz="1600" dirty="0">
                <a:solidFill>
                  <a:srgbClr val="0093D1"/>
                </a:solidFill>
              </a:rPr>
              <a:t>Concurrent Leave/Short Term Disability Claim (Combo)</a:t>
            </a:r>
            <a:br>
              <a:rPr lang="en-US" sz="1600" dirty="0">
                <a:solidFill>
                  <a:srgbClr val="0093D1"/>
                </a:solidFill>
              </a:rPr>
            </a:br>
            <a:r>
              <a:rPr lang="en-US" sz="1400" dirty="0"/>
              <a:t>Leave and Short Term Disability</a:t>
            </a:r>
          </a:p>
          <a:p>
            <a:endParaRPr lang="en-US" sz="1400" dirty="0"/>
          </a:p>
          <a:p>
            <a:pPr lvl="0"/>
            <a:r>
              <a:rPr lang="en-US" sz="1600" dirty="0">
                <a:solidFill>
                  <a:srgbClr val="0093D1"/>
                </a:solidFill>
              </a:rPr>
              <a:t>Standalone Leave</a:t>
            </a:r>
            <a:br>
              <a:rPr lang="en-US" sz="1600" dirty="0">
                <a:solidFill>
                  <a:srgbClr val="0093D1"/>
                </a:solidFill>
              </a:rPr>
            </a:br>
            <a:r>
              <a:rPr lang="en-US" sz="1400" dirty="0" err="1"/>
              <a:t>Leave</a:t>
            </a:r>
            <a:r>
              <a:rPr lang="en-US" sz="1400" dirty="0"/>
              <a:t> only</a:t>
            </a:r>
          </a:p>
          <a:p>
            <a:pPr lvl="0"/>
            <a:endParaRPr lang="en-US" sz="1400" dirty="0"/>
          </a:p>
          <a:p>
            <a:pPr lvl="0"/>
            <a:r>
              <a:rPr lang="en-US" sz="1600" dirty="0">
                <a:solidFill>
                  <a:srgbClr val="0093D1"/>
                </a:solidFill>
              </a:rPr>
              <a:t>Continuous Leave</a:t>
            </a:r>
            <a:br>
              <a:rPr lang="en-US" sz="1600" dirty="0">
                <a:solidFill>
                  <a:srgbClr val="0093D1"/>
                </a:solidFill>
              </a:rPr>
            </a:br>
            <a:r>
              <a:rPr lang="en-US" sz="1400" dirty="0" err="1"/>
              <a:t>Leave</a:t>
            </a:r>
            <a:r>
              <a:rPr lang="en-US" sz="1400" dirty="0"/>
              <a:t> taken in a block; more than 1 day</a:t>
            </a:r>
          </a:p>
          <a:p>
            <a:pPr lvl="0"/>
            <a:endParaRPr lang="en-US" sz="1400" dirty="0"/>
          </a:p>
          <a:p>
            <a:pPr lvl="0"/>
            <a:r>
              <a:rPr lang="en-US" sz="1600" dirty="0">
                <a:solidFill>
                  <a:srgbClr val="0093D1"/>
                </a:solidFill>
              </a:rPr>
              <a:t>Intermittent Leave</a:t>
            </a:r>
            <a:br>
              <a:rPr lang="en-US" sz="1600" dirty="0">
                <a:solidFill>
                  <a:srgbClr val="0093D1"/>
                </a:solidFill>
              </a:rPr>
            </a:br>
            <a:r>
              <a:rPr lang="en-US" sz="1400" dirty="0"/>
              <a:t>Hours, minutes or days of leave taken sporadically</a:t>
            </a:r>
          </a:p>
          <a:p>
            <a:pPr lvl="0"/>
            <a:endParaRPr lang="en-US" sz="1400" dirty="0"/>
          </a:p>
          <a:p>
            <a:pPr lvl="0"/>
            <a:r>
              <a:rPr lang="en-US" sz="1600" dirty="0">
                <a:solidFill>
                  <a:srgbClr val="0093D1"/>
                </a:solidFill>
              </a:rPr>
              <a:t>Reduced Leave</a:t>
            </a:r>
            <a:br>
              <a:rPr lang="en-US" sz="1600" dirty="0">
                <a:solidFill>
                  <a:srgbClr val="0093D1"/>
                </a:solidFill>
              </a:rPr>
            </a:br>
            <a:r>
              <a:rPr lang="en-US" sz="1400" dirty="0"/>
              <a:t>Planned leave taken to reduce work hours in a day or work week</a:t>
            </a:r>
            <a:br>
              <a:rPr lang="en-US" sz="1400" dirty="0"/>
            </a:br>
            <a:r>
              <a:rPr lang="en-US" sz="1400" i="1" dirty="0"/>
              <a:t>Example: Medical provider indicates employee can work 8 hours per day, 3 days per week</a:t>
            </a:r>
          </a:p>
        </p:txBody>
      </p:sp>
      <p:sp>
        <p:nvSpPr>
          <p:cNvPr id="3" name="Slide Number Placeholder 2"/>
          <p:cNvSpPr>
            <a:spLocks noGrp="1"/>
          </p:cNvSpPr>
          <p:nvPr>
            <p:ph type="sldNum" sz="quarter" idx="10"/>
          </p:nvPr>
        </p:nvSpPr>
        <p:spPr/>
        <p:txBody>
          <a:bodyPr/>
          <a:lstStyle/>
          <a:p>
            <a:pPr>
              <a:defRPr/>
            </a:pPr>
            <a:fld id="{FAB721C6-B02D-8045-8C83-F3873172C969}" type="slidenum">
              <a:rPr lang="en-US" smtClean="0"/>
              <a:pPr>
                <a:defRPr/>
              </a:pPr>
              <a:t>58</a:t>
            </a:fld>
            <a:endParaRPr lang="en-US" dirty="0"/>
          </a:p>
        </p:txBody>
      </p:sp>
      <p:sp>
        <p:nvSpPr>
          <p:cNvPr id="4" name="Title 3"/>
          <p:cNvSpPr>
            <a:spLocks noGrp="1"/>
          </p:cNvSpPr>
          <p:nvPr>
            <p:ph type="ctrTitle"/>
          </p:nvPr>
        </p:nvSpPr>
        <p:spPr/>
        <p:txBody>
          <a:bodyPr/>
          <a:lstStyle/>
          <a:p>
            <a:r>
              <a:rPr lang="en-US" dirty="0"/>
              <a:t>Leave Types</a:t>
            </a:r>
          </a:p>
        </p:txBody>
      </p:sp>
    </p:spTree>
    <p:extLst>
      <p:ext uri="{BB962C8B-B14F-4D97-AF65-F5344CB8AC3E}">
        <p14:creationId xmlns:p14="http://schemas.microsoft.com/office/powerpoint/2010/main" val="6211536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16365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AB721C6-B02D-8045-8C83-F3873172C969}" type="slidenum">
              <a:rPr lang="en-US" smtClean="0"/>
              <a:pPr>
                <a:defRPr/>
              </a:pPr>
              <a:t>6</a:t>
            </a:fld>
            <a:endParaRPr lang="en-US" dirty="0"/>
          </a:p>
        </p:txBody>
      </p:sp>
      <p:sp>
        <p:nvSpPr>
          <p:cNvPr id="4" name="Title 3"/>
          <p:cNvSpPr>
            <a:spLocks noGrp="1"/>
          </p:cNvSpPr>
          <p:nvPr>
            <p:ph type="ctrTitle"/>
          </p:nvPr>
        </p:nvSpPr>
        <p:spPr/>
        <p:txBody>
          <a:bodyPr/>
          <a:lstStyle/>
          <a:p>
            <a:r>
              <a:rPr lang="en-US" dirty="0"/>
              <a:t>Frequently Asked Questions Guide</a:t>
            </a:r>
            <a:br>
              <a:rPr lang="en-US" dirty="0"/>
            </a:br>
            <a:r>
              <a:rPr lang="en-US" sz="2000" dirty="0">
                <a:solidFill>
                  <a:srgbClr val="0093D1"/>
                </a:solidFill>
              </a:rPr>
              <a:t>(Provided Prior to Leave Initiation)</a:t>
            </a:r>
          </a:p>
        </p:txBody>
      </p:sp>
      <p:sp>
        <p:nvSpPr>
          <p:cNvPr id="2" name="Content Placeholder 1"/>
          <p:cNvSpPr>
            <a:spLocks noGrp="1"/>
          </p:cNvSpPr>
          <p:nvPr>
            <p:ph idx="1"/>
          </p:nvPr>
        </p:nvSpPr>
        <p:spPr>
          <a:xfrm>
            <a:off x="5321595" y="1657277"/>
            <a:ext cx="3184452" cy="1339038"/>
          </a:xfrm>
        </p:spPr>
        <p:txBody>
          <a:bodyPr/>
          <a:lstStyle/>
          <a:p>
            <a:pPr marL="285750" indent="-285750">
              <a:buFont typeface="Arial" panose="020B0604020202020204" pitchFamily="34" charset="0"/>
              <a:buChar char="•"/>
            </a:pPr>
            <a:r>
              <a:rPr lang="en-US" dirty="0"/>
              <a:t>We provide an FAQs document to help your employees understand the process for initiating a leave/claim</a:t>
            </a:r>
          </a:p>
          <a:p>
            <a:pPr marL="285750" indent="-285750">
              <a:buFont typeface="Arial" panose="020B0604020202020204" pitchFamily="34" charset="0"/>
              <a:buChar char="•"/>
            </a:pPr>
            <a:r>
              <a:rPr lang="en-US" dirty="0"/>
              <a:t>You may publish this guide to your intranet or supervisors may provide copies to employees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761" y="1509822"/>
            <a:ext cx="3757370" cy="4862479"/>
          </a:xfrm>
          <a:prstGeom prst="rect">
            <a:avLst/>
          </a:prstGeom>
          <a:ln>
            <a:solidFill>
              <a:schemeClr val="tx1"/>
            </a:solidFill>
          </a:ln>
        </p:spPr>
      </p:pic>
    </p:spTree>
    <p:extLst>
      <p:ext uri="{BB962C8B-B14F-4D97-AF65-F5344CB8AC3E}">
        <p14:creationId xmlns:p14="http://schemas.microsoft.com/office/powerpoint/2010/main" val="2136896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895600"/>
            <a:ext cx="8153400" cy="533400"/>
          </a:xfrm>
        </p:spPr>
        <p:txBody>
          <a:bodyPr/>
          <a:lstStyle/>
          <a:p>
            <a:r>
              <a:rPr lang="en-US" sz="3600" dirty="0"/>
              <a:t>The Intake Process</a:t>
            </a:r>
          </a:p>
        </p:txBody>
      </p:sp>
    </p:spTree>
    <p:extLst>
      <p:ext uri="{BB962C8B-B14F-4D97-AF65-F5344CB8AC3E}">
        <p14:creationId xmlns:p14="http://schemas.microsoft.com/office/powerpoint/2010/main" val="1405416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AB721C6-B02D-8045-8C83-F3873172C969}" type="slidenum">
              <a:rPr lang="en-US" smtClean="0"/>
              <a:pPr>
                <a:defRPr/>
              </a:pPr>
              <a:t>8</a:t>
            </a:fld>
            <a:endParaRPr lang="en-US" dirty="0"/>
          </a:p>
        </p:txBody>
      </p:sp>
      <p:sp>
        <p:nvSpPr>
          <p:cNvPr id="4" name="Title 3"/>
          <p:cNvSpPr>
            <a:spLocks noGrp="1"/>
          </p:cNvSpPr>
          <p:nvPr>
            <p:ph type="ctrTitle"/>
          </p:nvPr>
        </p:nvSpPr>
        <p:spPr/>
        <p:txBody>
          <a:bodyPr/>
          <a:lstStyle/>
          <a:p>
            <a:r>
              <a:rPr lang="en-US" dirty="0"/>
              <a:t>Initiating a Leave of Absence</a:t>
            </a:r>
          </a:p>
        </p:txBody>
      </p:sp>
      <p:sp>
        <p:nvSpPr>
          <p:cNvPr id="2" name="Content Placeholder 1"/>
          <p:cNvSpPr>
            <a:spLocks noGrp="1"/>
          </p:cNvSpPr>
          <p:nvPr>
            <p:ph idx="1"/>
          </p:nvPr>
        </p:nvSpPr>
        <p:spPr>
          <a:xfrm>
            <a:off x="685800" y="1499855"/>
            <a:ext cx="7848600" cy="520014"/>
          </a:xfrm>
        </p:spPr>
        <p:txBody>
          <a:bodyPr/>
          <a:lstStyle/>
          <a:p>
            <a:r>
              <a:rPr lang="en-US" dirty="0"/>
              <a:t>Employees may contact The Standard in three different ways:</a:t>
            </a:r>
          </a:p>
        </p:txBody>
      </p:sp>
      <p:grpSp>
        <p:nvGrpSpPr>
          <p:cNvPr id="17" name="Group 16"/>
          <p:cNvGrpSpPr/>
          <p:nvPr/>
        </p:nvGrpSpPr>
        <p:grpSpPr>
          <a:xfrm>
            <a:off x="683899" y="2209800"/>
            <a:ext cx="4880652" cy="3471332"/>
            <a:chOff x="683899" y="2209800"/>
            <a:chExt cx="4880652" cy="3471332"/>
          </a:xfrm>
        </p:grpSpPr>
        <p:sp>
          <p:nvSpPr>
            <p:cNvPr id="5" name="Rectangle 4"/>
            <p:cNvSpPr/>
            <p:nvPr/>
          </p:nvSpPr>
          <p:spPr>
            <a:xfrm>
              <a:off x="683899" y="2209800"/>
              <a:ext cx="2373199" cy="3101999"/>
            </a:xfrm>
            <a:prstGeom prst="rect">
              <a:avLst/>
            </a:prstGeom>
            <a:noFill/>
            <a:ln>
              <a:solidFill>
                <a:srgbClr val="0093D1"/>
              </a:solidFill>
            </a:ln>
            <a:effectLst/>
          </p:spPr>
          <p:style>
            <a:lnRef idx="1">
              <a:schemeClr val="dk1"/>
            </a:lnRef>
            <a:fillRef idx="2">
              <a:schemeClr val="dk1"/>
            </a:fillRef>
            <a:effectRef idx="1">
              <a:schemeClr val="dk1"/>
            </a:effectRef>
            <a:fontRef idx="minor">
              <a:schemeClr val="dk1"/>
            </a:fontRef>
          </p:style>
          <p:txBody>
            <a:bodyPr rtlCol="0" anchor="t"/>
            <a:lstStyle/>
            <a:p>
              <a:r>
                <a:rPr lang="en-US" sz="1600" b="1" dirty="0">
                  <a:solidFill>
                    <a:srgbClr val="0093D1"/>
                  </a:solidFill>
                  <a:latin typeface="Arial" pitchFamily="34" charset="0"/>
                  <a:cs typeface="Arial" pitchFamily="34" charset="0"/>
                </a:rPr>
                <a:t>Live Intake</a:t>
              </a:r>
            </a:p>
            <a:p>
              <a:endParaRPr lang="en-US" sz="1200" dirty="0">
                <a:solidFill>
                  <a:schemeClr val="tx1"/>
                </a:solidFill>
                <a:latin typeface="Arial" pitchFamily="34" charset="0"/>
                <a:cs typeface="Arial" pitchFamily="34" charset="0"/>
              </a:endParaRPr>
            </a:p>
            <a:p>
              <a:r>
                <a:rPr lang="en-US" sz="1200" dirty="0">
                  <a:solidFill>
                    <a:schemeClr val="tx1"/>
                  </a:solidFill>
                  <a:latin typeface="Arial" pitchFamily="34" charset="0"/>
                  <a:cs typeface="Arial" pitchFamily="34" charset="0"/>
                </a:rPr>
                <a:t>The Standard has a dedicated Absence Intake team available weekdays between 8 a.m. and </a:t>
              </a:r>
              <a:br>
                <a:rPr lang="en-US" sz="1200" dirty="0">
                  <a:solidFill>
                    <a:schemeClr val="tx1"/>
                  </a:solidFill>
                  <a:latin typeface="Arial" pitchFamily="34" charset="0"/>
                  <a:cs typeface="Arial" pitchFamily="34" charset="0"/>
                </a:rPr>
              </a:br>
              <a:r>
                <a:rPr lang="en-US" sz="1200" dirty="0">
                  <a:solidFill>
                    <a:schemeClr val="tx1"/>
                  </a:solidFill>
                  <a:latin typeface="Arial" pitchFamily="34" charset="0"/>
                  <a:cs typeface="Arial" pitchFamily="34" charset="0"/>
                </a:rPr>
                <a:t>8 p.m. Eastern</a:t>
              </a:r>
            </a:p>
            <a:p>
              <a:endParaRPr lang="en-US" sz="1200" dirty="0">
                <a:solidFill>
                  <a:schemeClr val="tx1"/>
                </a:solidFill>
                <a:latin typeface="Arial" pitchFamily="34" charset="0"/>
                <a:cs typeface="Arial" pitchFamily="34" charset="0"/>
              </a:endParaRPr>
            </a:p>
            <a:p>
              <a:pPr marL="171450" indent="-171450">
                <a:buFont typeface="Arial" panose="020B0604020202020204" pitchFamily="34" charset="0"/>
                <a:buChar char="•"/>
              </a:pPr>
              <a:r>
                <a:rPr lang="en-US" sz="1200" dirty="0">
                  <a:solidFill>
                    <a:schemeClr val="tx1"/>
                  </a:solidFill>
                  <a:latin typeface="Arial" pitchFamily="34" charset="0"/>
                  <a:cs typeface="Arial" pitchFamily="34" charset="0"/>
                </a:rPr>
                <a:t>Your organization will have a custom phone number with a personalized greeting</a:t>
              </a:r>
            </a:p>
            <a:p>
              <a:pPr marL="171450" indent="-171450">
                <a:buFont typeface="Arial" panose="020B0604020202020204" pitchFamily="34" charset="0"/>
                <a:buChar char="•"/>
              </a:pPr>
              <a:r>
                <a:rPr lang="en-US" sz="1200" dirty="0">
                  <a:solidFill>
                    <a:schemeClr val="tx1"/>
                  </a:solidFill>
                  <a:latin typeface="Arial" pitchFamily="34" charset="0"/>
                  <a:cs typeface="Arial" pitchFamily="34" charset="0"/>
                </a:rPr>
                <a:t>Two intake locations</a:t>
              </a:r>
            </a:p>
            <a:p>
              <a:pPr marL="341313" lvl="1" indent="-109538">
                <a:buFont typeface="Courier New" panose="02070309020205020404" pitchFamily="49" charset="0"/>
                <a:buChar char="-"/>
              </a:pPr>
              <a:r>
                <a:rPr lang="en-US" sz="1200" dirty="0">
                  <a:solidFill>
                    <a:schemeClr val="tx1"/>
                  </a:solidFill>
                  <a:latin typeface="Arial" pitchFamily="34" charset="0"/>
                  <a:cs typeface="Arial" pitchFamily="34" charset="0"/>
                </a:rPr>
                <a:t>Portland, OR </a:t>
              </a:r>
            </a:p>
            <a:p>
              <a:pPr marL="341313" lvl="1" indent="-109538">
                <a:buFont typeface="Courier New" panose="02070309020205020404" pitchFamily="49" charset="0"/>
                <a:buChar char="-"/>
              </a:pPr>
              <a:r>
                <a:rPr lang="en-US" sz="1200" dirty="0">
                  <a:solidFill>
                    <a:schemeClr val="tx1"/>
                  </a:solidFill>
                  <a:latin typeface="Arial" pitchFamily="34" charset="0"/>
                  <a:cs typeface="Arial" pitchFamily="34" charset="0"/>
                </a:rPr>
                <a:t>Alta Vista, VA </a:t>
              </a:r>
            </a:p>
            <a:p>
              <a:pPr marL="171450" indent="-171450">
                <a:buFont typeface="Arial" panose="020B0604020202020204" pitchFamily="34" charset="0"/>
                <a:buChar char="•"/>
              </a:pPr>
              <a:r>
                <a:rPr lang="en-US" sz="1200" dirty="0">
                  <a:solidFill>
                    <a:schemeClr val="tx1"/>
                  </a:solidFill>
                  <a:latin typeface="Arial" pitchFamily="34" charset="0"/>
                  <a:cs typeface="Arial" pitchFamily="34" charset="0"/>
                </a:rPr>
                <a:t>Spanish-speaking agents and interpreter services are available</a:t>
              </a:r>
            </a:p>
          </p:txBody>
        </p:sp>
        <p:sp>
          <p:nvSpPr>
            <p:cNvPr id="6" name="Rectangle 5"/>
            <p:cNvSpPr/>
            <p:nvPr/>
          </p:nvSpPr>
          <p:spPr>
            <a:xfrm>
              <a:off x="3191352" y="2209800"/>
              <a:ext cx="2373199" cy="3101999"/>
            </a:xfrm>
            <a:prstGeom prst="rect">
              <a:avLst/>
            </a:prstGeom>
            <a:noFill/>
            <a:ln>
              <a:solidFill>
                <a:srgbClr val="0093D1"/>
              </a:solidFill>
            </a:ln>
            <a:effectLst/>
          </p:spPr>
          <p:style>
            <a:lnRef idx="1">
              <a:schemeClr val="dk1"/>
            </a:lnRef>
            <a:fillRef idx="2">
              <a:schemeClr val="dk1"/>
            </a:fillRef>
            <a:effectRef idx="1">
              <a:schemeClr val="dk1"/>
            </a:effectRef>
            <a:fontRef idx="minor">
              <a:schemeClr val="dk1"/>
            </a:fontRef>
          </p:style>
          <p:txBody>
            <a:bodyPr rtlCol="0" anchor="t"/>
            <a:lstStyle/>
            <a:p>
              <a:pPr lvl="0"/>
              <a:r>
                <a:rPr lang="en-US" sz="1600" b="1" dirty="0">
                  <a:solidFill>
                    <a:srgbClr val="0093D1"/>
                  </a:solidFill>
                  <a:latin typeface="Arial" pitchFamily="34" charset="0"/>
                  <a:cs typeface="Arial" pitchFamily="34" charset="0"/>
                </a:rPr>
                <a:t>IVR</a:t>
              </a:r>
            </a:p>
            <a:p>
              <a:pPr lvl="0"/>
              <a:endParaRPr lang="en-US" sz="1200" dirty="0">
                <a:solidFill>
                  <a:prstClr val="black"/>
                </a:solidFill>
                <a:latin typeface="Arial" pitchFamily="34" charset="0"/>
                <a:cs typeface="Arial" pitchFamily="34" charset="0"/>
              </a:endParaRPr>
            </a:p>
            <a:p>
              <a:pPr lvl="0"/>
              <a:r>
                <a:rPr lang="en-US" sz="1200" dirty="0">
                  <a:solidFill>
                    <a:prstClr val="black"/>
                  </a:solidFill>
                  <a:latin typeface="Arial" pitchFamily="34" charset="0"/>
                  <a:cs typeface="Arial" pitchFamily="34" charset="0"/>
                </a:rPr>
                <a:t>Employees with existing leaves can call The Standard’s Intelligent Voice Recognition system 24/7 to:</a:t>
              </a:r>
            </a:p>
            <a:p>
              <a:pPr lvl="0"/>
              <a:endParaRPr lang="en-US" sz="1200" dirty="0">
                <a:solidFill>
                  <a:prstClr val="black"/>
                </a:solidFill>
                <a:latin typeface="Arial" pitchFamily="34" charset="0"/>
                <a:cs typeface="Arial" pitchFamily="34" charset="0"/>
              </a:endParaRPr>
            </a:p>
            <a:p>
              <a:pPr marL="171450" lvl="0" indent="-171450">
                <a:buFont typeface="Arial" panose="020B0604020202020204" pitchFamily="34" charset="0"/>
                <a:buChar char="•"/>
              </a:pPr>
              <a:r>
                <a:rPr lang="en-US" sz="1200" dirty="0">
                  <a:solidFill>
                    <a:prstClr val="black"/>
                  </a:solidFill>
                  <a:latin typeface="Arial" pitchFamily="34" charset="0"/>
                  <a:cs typeface="Arial" pitchFamily="34" charset="0"/>
                </a:rPr>
                <a:t>Add more time to an existing leave</a:t>
              </a:r>
            </a:p>
            <a:p>
              <a:pPr marL="171450" lvl="0" indent="-171450">
                <a:buFont typeface="Arial" panose="020B0604020202020204" pitchFamily="34" charset="0"/>
                <a:buChar char="•"/>
              </a:pPr>
              <a:r>
                <a:rPr lang="en-US" sz="1200" dirty="0">
                  <a:solidFill>
                    <a:prstClr val="black"/>
                  </a:solidFill>
                  <a:latin typeface="Arial" pitchFamily="34" charset="0"/>
                  <a:cs typeface="Arial" pitchFamily="34" charset="0"/>
                </a:rPr>
                <a:t>Check claim status</a:t>
              </a:r>
            </a:p>
            <a:p>
              <a:pPr marL="171450" lvl="0" indent="-171450">
                <a:buFont typeface="Arial" panose="020B0604020202020204" pitchFamily="34" charset="0"/>
                <a:buChar char="•"/>
              </a:pPr>
              <a:r>
                <a:rPr lang="en-US" sz="1200" dirty="0">
                  <a:solidFill>
                    <a:prstClr val="black"/>
                  </a:solidFill>
                  <a:latin typeface="Arial" pitchFamily="34" charset="0"/>
                  <a:cs typeface="Arial" pitchFamily="34" charset="0"/>
                </a:rPr>
                <a:t>Request a call-back</a:t>
              </a:r>
            </a:p>
          </p:txBody>
        </p:sp>
        <p:sp>
          <p:nvSpPr>
            <p:cNvPr id="8" name="TextBox 7"/>
            <p:cNvSpPr txBox="1"/>
            <p:nvPr/>
          </p:nvSpPr>
          <p:spPr>
            <a:xfrm>
              <a:off x="683899" y="5311800"/>
              <a:ext cx="4880652" cy="369332"/>
            </a:xfrm>
            <a:prstGeom prst="rect">
              <a:avLst/>
            </a:prstGeom>
            <a:solidFill>
              <a:srgbClr val="0093D1"/>
            </a:solidFill>
            <a:ln>
              <a:solidFill>
                <a:srgbClr val="0093D1"/>
              </a:solidFill>
            </a:ln>
          </p:spPr>
          <p:txBody>
            <a:bodyPr wrap="square" rtlCol="0">
              <a:spAutoFit/>
            </a:bodyPr>
            <a:lstStyle/>
            <a:p>
              <a:pPr algn="ctr"/>
              <a:r>
                <a:rPr lang="en-US" dirty="0">
                  <a:solidFill>
                    <a:schemeClr val="bg1"/>
                  </a:solidFill>
                </a:rPr>
                <a:t>1.833.878.9034</a:t>
              </a:r>
            </a:p>
          </p:txBody>
        </p:sp>
      </p:grpSp>
      <p:grpSp>
        <p:nvGrpSpPr>
          <p:cNvPr id="18" name="Group 17"/>
          <p:cNvGrpSpPr/>
          <p:nvPr/>
        </p:nvGrpSpPr>
        <p:grpSpPr>
          <a:xfrm>
            <a:off x="5932735" y="2209800"/>
            <a:ext cx="2373199" cy="3471332"/>
            <a:chOff x="5858304" y="2209800"/>
            <a:chExt cx="2373199" cy="3471332"/>
          </a:xfrm>
        </p:grpSpPr>
        <p:sp>
          <p:nvSpPr>
            <p:cNvPr id="7" name="Rectangle 6"/>
            <p:cNvSpPr/>
            <p:nvPr/>
          </p:nvSpPr>
          <p:spPr>
            <a:xfrm>
              <a:off x="5858304" y="2209800"/>
              <a:ext cx="2373199" cy="3101999"/>
            </a:xfrm>
            <a:prstGeom prst="rect">
              <a:avLst/>
            </a:prstGeom>
            <a:noFill/>
            <a:ln>
              <a:solidFill>
                <a:srgbClr val="0093D1"/>
              </a:solidFill>
            </a:ln>
            <a:effectLst/>
          </p:spPr>
          <p:style>
            <a:lnRef idx="1">
              <a:schemeClr val="dk1"/>
            </a:lnRef>
            <a:fillRef idx="2">
              <a:schemeClr val="dk1"/>
            </a:fillRef>
            <a:effectRef idx="1">
              <a:schemeClr val="dk1"/>
            </a:effectRef>
            <a:fontRef idx="minor">
              <a:schemeClr val="dk1"/>
            </a:fontRef>
          </p:style>
          <p:txBody>
            <a:bodyPr rtlCol="0" anchor="t"/>
            <a:lstStyle/>
            <a:p>
              <a:pPr lvl="0"/>
              <a:r>
                <a:rPr lang="en-US" sz="1600" b="1" dirty="0">
                  <a:solidFill>
                    <a:srgbClr val="0093D1"/>
                  </a:solidFill>
                  <a:latin typeface="Arial" pitchFamily="34" charset="0"/>
                  <a:cs typeface="Arial" pitchFamily="34" charset="0"/>
                </a:rPr>
                <a:t>Web Intake</a:t>
              </a:r>
            </a:p>
            <a:p>
              <a:pPr lvl="0"/>
              <a:endParaRPr lang="en-US" sz="1200" dirty="0">
                <a:solidFill>
                  <a:prstClr val="black"/>
                </a:solidFill>
                <a:latin typeface="Arial" pitchFamily="34" charset="0"/>
                <a:cs typeface="Arial" pitchFamily="34" charset="0"/>
              </a:endParaRPr>
            </a:p>
            <a:p>
              <a:pPr lvl="0"/>
              <a:r>
                <a:rPr lang="en-US" sz="1200" dirty="0">
                  <a:solidFill>
                    <a:prstClr val="black"/>
                  </a:solidFill>
                  <a:latin typeface="Arial" pitchFamily="34" charset="0"/>
                  <a:cs typeface="Arial" pitchFamily="34" charset="0"/>
                </a:rPr>
                <a:t>Employees have 24-hour access to our mobile-optimized Absence Portal</a:t>
              </a:r>
            </a:p>
            <a:p>
              <a:pPr lvl="0"/>
              <a:endParaRPr lang="en-US" sz="1200" dirty="0">
                <a:solidFill>
                  <a:prstClr val="black"/>
                </a:solidFill>
                <a:latin typeface="Arial" pitchFamily="34" charset="0"/>
                <a:cs typeface="Arial" pitchFamily="34" charset="0"/>
              </a:endParaRPr>
            </a:p>
            <a:p>
              <a:pPr marL="171450" lvl="0" indent="-171450">
                <a:buFont typeface="Arial" panose="020B0604020202020204" pitchFamily="34" charset="0"/>
                <a:buChar char="•"/>
              </a:pPr>
              <a:r>
                <a:rPr lang="en-US" sz="1200" dirty="0">
                  <a:solidFill>
                    <a:prstClr val="black"/>
                  </a:solidFill>
                  <a:latin typeface="Arial" pitchFamily="34" charset="0"/>
                  <a:cs typeface="Arial" pitchFamily="34" charset="0"/>
                </a:rPr>
                <a:t>Initiate a leave of absence</a:t>
              </a:r>
            </a:p>
            <a:p>
              <a:pPr marL="171450" lvl="0" indent="-171450">
                <a:buFont typeface="Arial" panose="020B0604020202020204" pitchFamily="34" charset="0"/>
                <a:buChar char="•"/>
              </a:pPr>
              <a:r>
                <a:rPr lang="en-US" sz="1200" dirty="0">
                  <a:solidFill>
                    <a:prstClr val="black"/>
                  </a:solidFill>
                  <a:latin typeface="Arial" pitchFamily="34" charset="0"/>
                  <a:cs typeface="Arial" pitchFamily="34" charset="0"/>
                </a:rPr>
                <a:t>Check leave balances</a:t>
              </a:r>
            </a:p>
            <a:p>
              <a:pPr marL="171450" lvl="0" indent="-171450">
                <a:buFont typeface="Arial" panose="020B0604020202020204" pitchFamily="34" charset="0"/>
                <a:buChar char="•"/>
              </a:pPr>
              <a:r>
                <a:rPr lang="en-US" sz="1200" dirty="0">
                  <a:solidFill>
                    <a:prstClr val="black"/>
                  </a:solidFill>
                  <a:latin typeface="Arial" pitchFamily="34" charset="0"/>
                  <a:cs typeface="Arial" pitchFamily="34" charset="0"/>
                </a:rPr>
                <a:t>Check the status of a leave</a:t>
              </a:r>
            </a:p>
            <a:p>
              <a:pPr marL="171450" lvl="0" indent="-171450">
                <a:buFont typeface="Arial" panose="020B0604020202020204" pitchFamily="34" charset="0"/>
                <a:buChar char="•"/>
              </a:pPr>
              <a:r>
                <a:rPr lang="en-US" sz="1200" dirty="0">
                  <a:solidFill>
                    <a:prstClr val="black"/>
                  </a:solidFill>
                  <a:latin typeface="Arial" pitchFamily="34" charset="0"/>
                  <a:cs typeface="Arial" pitchFamily="34" charset="0"/>
                </a:rPr>
                <a:t>Add more time to an existing leave</a:t>
              </a:r>
            </a:p>
          </p:txBody>
        </p:sp>
        <p:sp>
          <p:nvSpPr>
            <p:cNvPr id="9" name="TextBox 8"/>
            <p:cNvSpPr txBox="1"/>
            <p:nvPr/>
          </p:nvSpPr>
          <p:spPr>
            <a:xfrm>
              <a:off x="5858304" y="5311800"/>
              <a:ext cx="2373199" cy="369332"/>
            </a:xfrm>
            <a:prstGeom prst="rect">
              <a:avLst/>
            </a:prstGeom>
            <a:solidFill>
              <a:srgbClr val="0093D1"/>
            </a:solidFill>
            <a:ln>
              <a:solidFill>
                <a:srgbClr val="0093D1"/>
              </a:solidFill>
            </a:ln>
          </p:spPr>
          <p:txBody>
            <a:bodyPr wrap="square" rtlCol="0">
              <a:spAutoFit/>
            </a:bodyPr>
            <a:lstStyle/>
            <a:p>
              <a:pPr algn="ctr"/>
              <a:r>
                <a:rPr lang="en-US" dirty="0">
                  <a:solidFill>
                    <a:schemeClr val="bg1"/>
                  </a:solidFill>
                </a:rPr>
                <a:t>www.standard.com</a:t>
              </a:r>
            </a:p>
          </p:txBody>
        </p:sp>
      </p:grpSp>
    </p:spTree>
    <p:extLst>
      <p:ext uri="{BB962C8B-B14F-4D97-AF65-F5344CB8AC3E}">
        <p14:creationId xmlns:p14="http://schemas.microsoft.com/office/powerpoint/2010/main" val="1068281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From a 7-10 minute intake call, the Contact Center agent will be able to:</a:t>
            </a:r>
          </a:p>
          <a:p>
            <a:pPr marL="285750" indent="-285750">
              <a:buFont typeface="Arial" panose="020B0604020202020204" pitchFamily="34" charset="0"/>
              <a:buChar char="•"/>
            </a:pPr>
            <a:r>
              <a:rPr lang="en-US" sz="1600" dirty="0"/>
              <a:t>Record the new absence and set up all applicable leaves: Federal, State, Short Term Disability</a:t>
            </a:r>
          </a:p>
          <a:p>
            <a:pPr marL="285750" indent="-285750">
              <a:buFont typeface="Arial" panose="020B0604020202020204" pitchFamily="34" charset="0"/>
              <a:buChar char="•"/>
            </a:pPr>
            <a:r>
              <a:rPr lang="en-US" sz="1600" dirty="0"/>
              <a:t>Send the initial claim packet and leave of absence paperwork to the employee</a:t>
            </a:r>
          </a:p>
          <a:p>
            <a:pPr marL="285750" indent="-285750">
              <a:buFont typeface="Arial" panose="020B0604020202020204" pitchFamily="34" charset="0"/>
              <a:buChar char="•"/>
            </a:pPr>
            <a:r>
              <a:rPr lang="en-US" sz="1600" dirty="0"/>
              <a:t>Fax an Attending Physician’s Statement (APS) to the doctor’s office if the employee provides the treating physician’s contact information</a:t>
            </a:r>
          </a:p>
          <a:p>
            <a:pPr marL="285750" indent="-285750">
              <a:buFont typeface="Arial" panose="020B0604020202020204" pitchFamily="34" charset="0"/>
              <a:buChar char="•"/>
            </a:pPr>
            <a:r>
              <a:rPr lang="en-US" sz="1600" dirty="0"/>
              <a:t>Answer general questions about the status of an existing claim</a:t>
            </a:r>
          </a:p>
          <a:p>
            <a:pPr marL="285750" indent="-285750">
              <a:buFont typeface="Arial" panose="020B0604020202020204" pitchFamily="34" charset="0"/>
              <a:buChar char="•"/>
            </a:pPr>
            <a:endParaRPr lang="en-US" sz="1400" dirty="0"/>
          </a:p>
          <a:p>
            <a:r>
              <a:rPr lang="en-US" sz="1600" b="1" dirty="0">
                <a:solidFill>
                  <a:srgbClr val="0093D1"/>
                </a:solidFill>
              </a:rPr>
              <a:t>Did you know? </a:t>
            </a:r>
            <a:r>
              <a:rPr lang="en-US" sz="1600" dirty="0">
                <a:solidFill>
                  <a:srgbClr val="0093D1"/>
                </a:solidFill>
              </a:rPr>
              <a:t>Our Contact Center has a number of Spanish-speaking agents and can enlist the help of an interpreter for languages other than English or Spanish.</a:t>
            </a:r>
          </a:p>
          <a:p>
            <a:endParaRPr lang="en-US" sz="1600" dirty="0"/>
          </a:p>
        </p:txBody>
      </p:sp>
      <p:sp>
        <p:nvSpPr>
          <p:cNvPr id="3" name="Slide Number Placeholder 2"/>
          <p:cNvSpPr>
            <a:spLocks noGrp="1"/>
          </p:cNvSpPr>
          <p:nvPr>
            <p:ph type="sldNum" sz="quarter" idx="10"/>
          </p:nvPr>
        </p:nvSpPr>
        <p:spPr/>
        <p:txBody>
          <a:bodyPr/>
          <a:lstStyle/>
          <a:p>
            <a:pPr>
              <a:defRPr/>
            </a:pPr>
            <a:fld id="{FAB721C6-B02D-8045-8C83-F3873172C969}" type="slidenum">
              <a:rPr lang="en-US" smtClean="0"/>
              <a:pPr>
                <a:defRPr/>
              </a:pPr>
              <a:t>9</a:t>
            </a:fld>
            <a:endParaRPr lang="en-US" dirty="0"/>
          </a:p>
        </p:txBody>
      </p:sp>
      <p:sp>
        <p:nvSpPr>
          <p:cNvPr id="4" name="Title 3"/>
          <p:cNvSpPr>
            <a:spLocks noGrp="1"/>
          </p:cNvSpPr>
          <p:nvPr>
            <p:ph type="ctrTitle"/>
          </p:nvPr>
        </p:nvSpPr>
        <p:spPr/>
        <p:txBody>
          <a:bodyPr/>
          <a:lstStyle/>
          <a:p>
            <a:r>
              <a:rPr lang="en-US" dirty="0"/>
              <a:t>Intake Call</a:t>
            </a:r>
          </a:p>
        </p:txBody>
      </p:sp>
    </p:spTree>
    <p:extLst>
      <p:ext uri="{BB962C8B-B14F-4D97-AF65-F5344CB8AC3E}">
        <p14:creationId xmlns:p14="http://schemas.microsoft.com/office/powerpoint/2010/main" val="2222363015"/>
      </p:ext>
    </p:extLst>
  </p:cSld>
  <p:clrMapOvr>
    <a:masterClrMapping/>
  </p:clrMapOvr>
</p:sld>
</file>

<file path=ppt/theme/theme1.xml><?xml version="1.0" encoding="utf-8"?>
<a:theme xmlns:a="http://schemas.openxmlformats.org/drawingml/2006/main" name="PPT Master TEMPLATE 2015">
  <a:themeElements>
    <a:clrScheme name="Custom 7">
      <a:dk1>
        <a:sysClr val="windowText" lastClr="000000"/>
      </a:dk1>
      <a:lt1>
        <a:sysClr val="window" lastClr="FFFFFF"/>
      </a:lt1>
      <a:dk2>
        <a:srgbClr val="004EA8"/>
      </a:dk2>
      <a:lt2>
        <a:srgbClr val="FFFFFF"/>
      </a:lt2>
      <a:accent1>
        <a:srgbClr val="54B948"/>
      </a:accent1>
      <a:accent2>
        <a:srgbClr val="232F84"/>
      </a:accent2>
      <a:accent3>
        <a:srgbClr val="FCD200"/>
      </a:accent3>
      <a:accent4>
        <a:srgbClr val="F89828"/>
      </a:accent4>
      <a:accent5>
        <a:srgbClr val="E31937"/>
      </a:accent5>
      <a:accent6>
        <a:srgbClr val="6BA7E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cap="sq" cmpd="sng">
          <a:solidFill>
            <a:srgbClr val="0093D1"/>
          </a:solidFill>
          <a:prstDash val="sysDot"/>
        </a:ln>
      </a:spPr>
      <a:bodyPr tIns="91440" bIns="91440" rtlCol="0" anchor="ctr" anchorCtr="0"/>
      <a:lstStyle>
        <a:defPPr algn="ctr">
          <a:defRPr sz="1200" b="1" dirty="0">
            <a:solidFill>
              <a:srgbClr val="FFFFFF"/>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B5B4B3"/>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 Standard Template_4x3_ver2.pptx" id="{21CB315F-E07C-4D1C-AB2E-81AFA7F4C167}" vid="{D0AE2F42-FA65-481E-A290-9422F1828E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718b004c-8887-4494-ae11-45c7fad85e0b" ContentTypeId="0x010100ECA2BD3DBD107F4299E05A3D94A1731C" PreviousValue="false"/>
</file>

<file path=customXml/item4.xml><?xml version="1.0" encoding="utf-8"?>
<ct:contentTypeSchema xmlns:ct="http://schemas.microsoft.com/office/2006/metadata/contentType" xmlns:ma="http://schemas.microsoft.com/office/2006/metadata/properties/metaAttributes" ct:_="" ma:_="" ma:contentTypeName="EB Documents" ma:contentTypeID="0x010100ECA2BD3DBD107F4299E05A3D94A1731C00A65896442BA56640B5EF4694D4DCBFFE003AADB6EA4E9A8643845C1AB88971A13F" ma:contentTypeVersion="22" ma:contentTypeDescription="" ma:contentTypeScope="" ma:versionID="1008196beb0fbd0aed77ded0110bcb3a">
  <xsd:schema xmlns:xsd="http://www.w3.org/2001/XMLSchema" xmlns:xs="http://www.w3.org/2001/XMLSchema" xmlns:p="http://schemas.microsoft.com/office/2006/metadata/properties" xmlns:ns2="8c110c91-231b-41da-aaa5-e31914bf442d" xmlns:ns3="76e9f3b2-4528-49cc-a952-faa419785c83" xmlns:ns4="0dd48550-c6cd-4084-bff0-d6e42c3d5720" targetNamespace="http://schemas.microsoft.com/office/2006/metadata/properties" ma:root="true" ma:fieldsID="4495b6c6d863dffd311e4e1edc803562" ns2:_="" ns3:_="" ns4:_="">
    <xsd:import namespace="8c110c91-231b-41da-aaa5-e31914bf442d"/>
    <xsd:import namespace="76e9f3b2-4528-49cc-a952-faa419785c83"/>
    <xsd:import namespace="0dd48550-c6cd-4084-bff0-d6e42c3d5720"/>
    <xsd:element name="properties">
      <xsd:complexType>
        <xsd:sequence>
          <xsd:element name="documentManagement">
            <xsd:complexType>
              <xsd:all>
                <xsd:element ref="ns2:AMCMainTopic" minOccurs="0"/>
                <xsd:element ref="ns2:AMCSubTopic" minOccurs="0"/>
                <xsd:element ref="ns4:_x0032_010_x0020_Folder_x0020_Name" minOccurs="0"/>
                <xsd:element ref="ns3:Site_x0020_Name" minOccurs="0"/>
                <xsd:element ref="ns3:Library_x0020_Name" minOccurs="0"/>
                <xsd:element ref="ns3:g3fe248c24b748108044a4fd309d6df4" minOccurs="0"/>
                <xsd:element ref="ns3:TaxCatchAll" minOccurs="0"/>
                <xsd:element ref="ns3:TaxCatchAllLabel" minOccurs="0"/>
                <xsd:element ref="ns3:TaxKeywordTaxHTField" minOccurs="0"/>
                <xsd:element ref="ns3:_dlc_DocId" minOccurs="0"/>
                <xsd:element ref="ns3:_dlc_DocIdUrl" minOccurs="0"/>
                <xsd:element ref="ns3:_dlc_DocIdPersistId" minOccurs="0"/>
                <xsd:element ref="ns2:nee7cbaadce94b2fa5108b3af48467e5" minOccurs="0"/>
                <xsd:element ref="ns2:a264470e93d9446a8eb722413bc7d6a9"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110c91-231b-41da-aaa5-e31914bf442d" elementFormDefault="qualified">
    <xsd:import namespace="http://schemas.microsoft.com/office/2006/documentManagement/types"/>
    <xsd:import namespace="http://schemas.microsoft.com/office/infopath/2007/PartnerControls"/>
    <xsd:element name="AMCMainTopic" ma:index="5" nillable="true" ma:displayName="Main Topic" ma:format="Dropdown" ma:indexed="true" ma:internalName="AMCMainTopic">
      <xsd:simpleType>
        <xsd:restriction base="dms:Choice">
          <xsd:enumeration value="Enter Choice #1"/>
          <xsd:enumeration value="Enter Choice #2"/>
          <xsd:enumeration value="Enter Choice #3"/>
        </xsd:restriction>
      </xsd:simpleType>
    </xsd:element>
    <xsd:element name="AMCSubTopic" ma:index="6" nillable="true" ma:displayName="Sub Topic" ma:format="Dropdown" ma:indexed="true" ma:internalName="AMCSubTopic">
      <xsd:simpleType>
        <xsd:restriction base="dms:Choice">
          <xsd:enumeration value="Enter Choice #1"/>
          <xsd:enumeration value="Enter Choice #2"/>
          <xsd:enumeration value="Enter Choice #3"/>
        </xsd:restriction>
      </xsd:simpleType>
    </xsd:element>
    <xsd:element name="nee7cbaadce94b2fa5108b3af48467e5" ma:index="19" nillable="true" ma:taxonomy="true" ma:internalName="nee7cbaadce94b2fa5108b3af48467e5" ma:taxonomyFieldName="Departments" ma:displayName="Departments" ma:default="" ma:fieldId="{7ee7cbaa-dce9-4b2f-a510-8b3af48467e5}" ma:taxonomyMulti="true" ma:sspId="09aff65a-44b4-427d-b211-b9c854b48b83" ma:termSetId="ab8c49ad-2bc6-4baf-8e3c-01b0bf3b46e9" ma:anchorId="1cb9abb1-7ea2-4045-aba8-82a258a86972" ma:open="false" ma:isKeyword="false">
      <xsd:complexType>
        <xsd:sequence>
          <xsd:element ref="pc:Terms" minOccurs="0" maxOccurs="1"/>
        </xsd:sequence>
      </xsd:complexType>
    </xsd:element>
    <xsd:element name="a264470e93d9446a8eb722413bc7d6a9" ma:index="21" nillable="true" ma:taxonomy="true" ma:internalName="a264470e93d9446a8eb722413bc7d6a9" ma:taxonomyFieldName="Document_x0020_Type" ma:displayName="Document Type" ma:default="" ma:fieldId="{a264470e-93d9-446a-8eb7-22413bc7d6a9}" ma:taxonomyMulti="true" ma:sspId="09aff65a-44b4-427d-b211-b9c854b48b83" ma:termSetId="2cf8f184-f83e-4ab7-a2ea-deafa9ef3eb1" ma:anchorId="31fa239d-d93a-4e50-b60f-910839edebd9" ma:open="false" ma:isKeyword="false">
      <xsd:complexType>
        <xsd:sequence>
          <xsd:element ref="pc:Terms" minOccurs="0" maxOccurs="1"/>
        </xsd:sequence>
      </xsd:complexType>
    </xsd:element>
    <xsd:element name="SharedWithUsers" ma:index="26"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6e9f3b2-4528-49cc-a952-faa419785c83" elementFormDefault="qualified">
    <xsd:import namespace="http://schemas.microsoft.com/office/2006/documentManagement/types"/>
    <xsd:import namespace="http://schemas.microsoft.com/office/infopath/2007/PartnerControls"/>
    <xsd:element name="Site_x0020_Name" ma:index="8" nillable="true" ma:displayName="Site Name" ma:default="EB" ma:hidden="true" ma:internalName="Site_x0020_Name" ma:readOnly="false">
      <xsd:simpleType>
        <xsd:restriction base="dms:Text">
          <xsd:maxLength value="255"/>
        </xsd:restriction>
      </xsd:simpleType>
    </xsd:element>
    <xsd:element name="Library_x0020_Name" ma:index="9" nillable="true" ma:displayName="Library Name" ma:default="Absence Mgt Consulting" ma:hidden="true" ma:internalName="Library_x0020_Name" ma:readOnly="false">
      <xsd:simpleType>
        <xsd:restriction base="dms:Text">
          <xsd:maxLength value="255"/>
        </xsd:restriction>
      </xsd:simpleType>
    </xsd:element>
    <xsd:element name="g3fe248c24b748108044a4fd309d6df4" ma:index="10" nillable="true" ma:taxonomy="true" ma:internalName="g3fe248c24b748108044a4fd309d6df4" ma:taxonomyFieldName="Data_x0020_Classification" ma:displayName="Data Classification" ma:default="1;#Confidential|d23d634e-7bef-4411-98e8-4ca947648721" ma:fieldId="{03fe248c-24b7-4810-8044-a4fd309d6df4}" ma:sspId="09aff65a-44b4-427d-b211-b9c854b48b83" ma:termSetId="e30deb6e-189e-4ccf-9086-7d102d76e747"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a6a2bc78-373e-4280-83f4-e71adb02b45b}" ma:internalName="TaxCatchAll" ma:readOnly="false" ma:showField="CatchAllData" ma:web="8c110c91-231b-41da-aaa5-e31914bf442d">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a6a2bc78-373e-4280-83f4-e71adb02b45b}" ma:internalName="TaxCatchAllLabel" ma:readOnly="false" ma:showField="CatchAllDataLabel" ma:web="8c110c91-231b-41da-aaa5-e31914bf442d">
      <xsd:complexType>
        <xsd:complexContent>
          <xsd:extension base="dms:MultiChoiceLookup">
            <xsd:sequence>
              <xsd:element name="Value" type="dms:Lookup" maxOccurs="unbounded" minOccurs="0" nillable="true"/>
            </xsd:sequence>
          </xsd:extension>
        </xsd:complexContent>
      </xsd:complexType>
    </xsd:element>
    <xsd:element name="TaxKeywordTaxHTField" ma:index="14" nillable="true" ma:taxonomy="true" ma:internalName="TaxKeywordTaxHTField" ma:taxonomyFieldName="TaxKeyword" ma:displayName="Enterprise Keywords" ma:readOnly="false" ma:fieldId="{23f27201-bee3-471e-b2e7-b64fd8b7ca38}" ma:taxonomyMulti="true" ma:sspId="718b004c-8887-4494-ae11-45c7fad85e0b" ma:termSetId="00000000-0000-0000-0000-000000000000" ma:anchorId="00000000-0000-0000-0000-000000000000" ma:open="true" ma:isKeyword="true">
      <xsd:complexType>
        <xsd:sequence>
          <xsd:element ref="pc:Terms" minOccurs="0" maxOccurs="1"/>
        </xsd:sequence>
      </xsd:complexType>
    </xsd:element>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dd48550-c6cd-4084-bff0-d6e42c3d5720" elementFormDefault="qualified">
    <xsd:import namespace="http://schemas.microsoft.com/office/2006/documentManagement/types"/>
    <xsd:import namespace="http://schemas.microsoft.com/office/infopath/2007/PartnerControls"/>
    <xsd:element name="_x0032_010_x0020_Folder_x0020_Name" ma:index="7" nillable="true" ma:displayName="2010 Folder Name" ma:indexed="true" ma:internalName="_x0032_010_x0020_Folder_x0020_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TaxKeywordTaxHTField xmlns="76e9f3b2-4528-49cc-a952-faa419785c83">
      <Terms xmlns="http://schemas.microsoft.com/office/infopath/2007/PartnerControls"/>
    </TaxKeywordTaxHTField>
    <g3fe248c24b748108044a4fd309d6df4 xmlns="76e9f3b2-4528-49cc-a952-faa419785c83">
      <Terms xmlns="http://schemas.microsoft.com/office/infopath/2007/PartnerControls">
        <TermInfo xmlns="http://schemas.microsoft.com/office/infopath/2007/PartnerControls">
          <TermName xmlns="http://schemas.microsoft.com/office/infopath/2007/PartnerControls">Public</TermName>
          <TermId xmlns="http://schemas.microsoft.com/office/infopath/2007/PartnerControls">e0a2adad-0912-4e8f-8f2a-13c30a06e7cd</TermId>
        </TermInfo>
      </Terms>
    </g3fe248c24b748108044a4fd309d6df4>
    <TaxCatchAll xmlns="76e9f3b2-4528-49cc-a952-faa419785c83">
      <Value>289</Value>
    </TaxCatchAll>
    <Site_x0020_Name xmlns="76e9f3b2-4528-49cc-a952-faa419785c83">Sales Toolkit</Site_x0020_Name>
    <Library_x0020_Name xmlns="76e9f3b2-4528-49cc-a952-faa419785c83">STK Documents</Library_x0020_Name>
    <_dlc_DocId xmlns="76e9f3b2-4528-49cc-a952-faa419785c83">VUWJE6XARAPY-563-4539</_dlc_DocId>
    <_dlc_DocIdUrl xmlns="76e9f3b2-4528-49cc-a952-faa419785c83">
      <Url>https://collab.standard.com/sites/eb/14/14/_layouts/15/DocIdRedir.aspx?ID=VUWJE6XARAPY-563-4539</Url>
      <Description>VUWJE6XARAPY-563-4539</Description>
    </_dlc_DocIdUrl>
    <_dlc_DocIdPersistId xmlns="76e9f3b2-4528-49cc-a952-faa419785c83" xsi:nil="true"/>
    <AMCMainTopic xmlns="8c110c91-231b-41da-aaa5-e31914bf442d" xsi:nil="true"/>
    <AMCSubTopic xmlns="8c110c91-231b-41da-aaa5-e31914bf442d" xsi:nil="true"/>
    <_x0032_010_x0020_Folder_x0020_Name xmlns="0dd48550-c6cd-4084-bff0-d6e42c3d5720" xsi:nil="true"/>
    <TaxCatchAllLabel xmlns="76e9f3b2-4528-49cc-a952-faa419785c83"/>
    <a264470e93d9446a8eb722413bc7d6a9 xmlns="8c110c91-231b-41da-aaa5-e31914bf442d">
      <Terms xmlns="http://schemas.microsoft.com/office/infopath/2007/PartnerControls"/>
    </a264470e93d9446a8eb722413bc7d6a9>
    <nee7cbaadce94b2fa5108b3af48467e5 xmlns="8c110c91-231b-41da-aaa5-e31914bf442d">
      <Terms xmlns="http://schemas.microsoft.com/office/infopath/2007/PartnerControls"/>
    </nee7cbaadce94b2fa5108b3af48467e5>
  </documentManagement>
</p:properties>
</file>

<file path=customXml/itemProps1.xml><?xml version="1.0" encoding="utf-8"?>
<ds:datastoreItem xmlns:ds="http://schemas.openxmlformats.org/officeDocument/2006/customXml" ds:itemID="{5B9F14D1-AA7C-484A-8DF5-96E4912C5B90}">
  <ds:schemaRefs>
    <ds:schemaRef ds:uri="http://schemas.microsoft.com/sharepoint/events"/>
  </ds:schemaRefs>
</ds:datastoreItem>
</file>

<file path=customXml/itemProps2.xml><?xml version="1.0" encoding="utf-8"?>
<ds:datastoreItem xmlns:ds="http://schemas.openxmlformats.org/officeDocument/2006/customXml" ds:itemID="{69A7F51F-6BE0-4256-BB04-816A3977CDE5}">
  <ds:schemaRefs>
    <ds:schemaRef ds:uri="http://schemas.microsoft.com/sharepoint/v3/contenttype/forms"/>
  </ds:schemaRefs>
</ds:datastoreItem>
</file>

<file path=customXml/itemProps3.xml><?xml version="1.0" encoding="utf-8"?>
<ds:datastoreItem xmlns:ds="http://schemas.openxmlformats.org/officeDocument/2006/customXml" ds:itemID="{F4A21E8A-08D6-474B-8BE4-363BC3865C76}">
  <ds:schemaRefs>
    <ds:schemaRef ds:uri="Microsoft.SharePoint.Taxonomy.ContentTypeSync"/>
  </ds:schemaRefs>
</ds:datastoreItem>
</file>

<file path=customXml/itemProps4.xml><?xml version="1.0" encoding="utf-8"?>
<ds:datastoreItem xmlns:ds="http://schemas.openxmlformats.org/officeDocument/2006/customXml" ds:itemID="{81CD7AA0-3F8D-49BD-A0E3-04EC192997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110c91-231b-41da-aaa5-e31914bf442d"/>
    <ds:schemaRef ds:uri="76e9f3b2-4528-49cc-a952-faa419785c83"/>
    <ds:schemaRef ds:uri="0dd48550-c6cd-4084-bff0-d6e42c3d57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8FDF315E-521A-4D03-B277-DD10CA412AB9}">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0dd48550-c6cd-4084-bff0-d6e42c3d5720"/>
    <ds:schemaRef ds:uri="76e9f3b2-4528-49cc-a952-faa419785c83"/>
    <ds:schemaRef ds:uri="http://purl.org/dc/terms/"/>
    <ds:schemaRef ds:uri="8c110c91-231b-41da-aaa5-e31914bf442d"/>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146149</TotalTime>
  <Words>4265</Words>
  <Application>Microsoft Office PowerPoint</Application>
  <PresentationFormat>On-screen Show (4:3)</PresentationFormat>
  <Paragraphs>647</Paragraphs>
  <Slides>59</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Arial</vt:lpstr>
      <vt:lpstr>Calibri</vt:lpstr>
      <vt:lpstr>Courier New</vt:lpstr>
      <vt:lpstr>PPT Master TEMPLATE 2015</vt:lpstr>
      <vt:lpstr>Absence Management</vt:lpstr>
      <vt:lpstr>PowerPoint Presentation</vt:lpstr>
      <vt:lpstr>What’s changing November 1, 2019</vt:lpstr>
      <vt:lpstr>My employee is requesting a leave. Now what?</vt:lpstr>
      <vt:lpstr>How can I help?</vt:lpstr>
      <vt:lpstr>Frequently Asked Questions Guide (Provided Prior to Leave Initiation)</vt:lpstr>
      <vt:lpstr>The Intake Process</vt:lpstr>
      <vt:lpstr>Initiating a Leave of Absence</vt:lpstr>
      <vt:lpstr>Intake Call</vt:lpstr>
      <vt:lpstr>Intake Call System and Communications</vt:lpstr>
      <vt:lpstr>Next Steps</vt:lpstr>
      <vt:lpstr>Impact of Telephonic Outreach</vt:lpstr>
      <vt:lpstr>Ongoing Case Management</vt:lpstr>
      <vt:lpstr>Our Leave and Disability Claim Process </vt:lpstr>
      <vt:lpstr>PowerPoint Presentation</vt:lpstr>
      <vt:lpstr>Telephonic Outreach – Pregnancy Fast Track</vt:lpstr>
      <vt:lpstr>Telephonic Outreach – Medical Interview</vt:lpstr>
      <vt:lpstr>Key Contacts</vt:lpstr>
      <vt:lpstr>Absence Team</vt:lpstr>
      <vt:lpstr>Additional Resources</vt:lpstr>
      <vt:lpstr>Whom to Contact When</vt:lpstr>
      <vt:lpstr>Whom to Contact When</vt:lpstr>
      <vt:lpstr>Communications</vt:lpstr>
      <vt:lpstr>Correspondence Timeline</vt:lpstr>
      <vt:lpstr>Concurrent Claim Management</vt:lpstr>
      <vt:lpstr>Leave Case Management</vt:lpstr>
      <vt:lpstr>Intermittent Leave Management Process</vt:lpstr>
      <vt:lpstr>Return to Work Process</vt:lpstr>
      <vt:lpstr>Roles &amp; Responsibilities</vt:lpstr>
      <vt:lpstr>Employee’s Responsibilities Initiating a Claim/Leave </vt:lpstr>
      <vt:lpstr>Employee’s Responsibilities Short Term Disability Paperwork Submission</vt:lpstr>
      <vt:lpstr>Employee’s Responsibilities FMLA Paperwork Submission</vt:lpstr>
      <vt:lpstr>Employer’s Responsibilities Initiating a Claim</vt:lpstr>
      <vt:lpstr>The Standard’s Responsibilities Claim Management </vt:lpstr>
      <vt:lpstr>The Standard’s Responsibilities Return to Work from Disability</vt:lpstr>
      <vt:lpstr>The Standard’s Responsibilities Return to Work from Disability</vt:lpstr>
      <vt:lpstr>Employer’s Responsibilities Return to Work from Disability</vt:lpstr>
      <vt:lpstr>Employer’s Responsibilities Return to Work from Disability</vt:lpstr>
      <vt:lpstr>System Reference Slides</vt:lpstr>
      <vt:lpstr>Portal – Summaries</vt:lpstr>
      <vt:lpstr>Absence Calendar</vt:lpstr>
      <vt:lpstr>Absence Calendar</vt:lpstr>
      <vt:lpstr>Absence Calendar</vt:lpstr>
      <vt:lpstr>Absence Claim List</vt:lpstr>
      <vt:lpstr>Absence Claim List</vt:lpstr>
      <vt:lpstr>Absence Claim List</vt:lpstr>
      <vt:lpstr>Absence Claim Leave List</vt:lpstr>
      <vt:lpstr>Absence Claim Leave List</vt:lpstr>
      <vt:lpstr>Portal – Employee View</vt:lpstr>
      <vt:lpstr>Employee Landing Page</vt:lpstr>
      <vt:lpstr>Employee Leaves</vt:lpstr>
      <vt:lpstr>Employee Continuous Leave</vt:lpstr>
      <vt:lpstr>Employee Intermittent Leave</vt:lpstr>
      <vt:lpstr>FMLA 101</vt:lpstr>
      <vt:lpstr>FMLA Overview</vt:lpstr>
      <vt:lpstr>Basic Provisions</vt:lpstr>
      <vt:lpstr>Definitions</vt:lpstr>
      <vt:lpstr>Leave Types</vt:lpstr>
      <vt:lpstr>PowerPoint Presentation</vt:lpstr>
    </vt:vector>
  </TitlesOfParts>
  <Manager/>
  <Company>Standard Insurance Company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Accounts Finalist Presentation</dc:title>
  <dc:subject/>
  <dc:creator>Lynn Welsh</dc:creator>
  <cp:keywords/>
  <dc:description/>
  <cp:lastModifiedBy>Miriam Baer</cp:lastModifiedBy>
  <cp:revision>1735</cp:revision>
  <cp:lastPrinted>2018-09-25T18:37:54Z</cp:lastPrinted>
  <dcterms:created xsi:type="dcterms:W3CDTF">2016-01-28T17:35:43Z</dcterms:created>
  <dcterms:modified xsi:type="dcterms:W3CDTF">2019-10-22T16:20:25Z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0x010100ECA2BD3DBD107F4299E05A3D94A1731C00A65896442BA56640B5EF4694D4DCBFFE003AADB6EA4E9A8643845C1AB88971A13F</vt:lpwstr>
  </property>
  <property fmtid="{D5CDD505-2E9C-101B-9397-08002B2CF9AE}" pid="3" name="_dlc_DocIdItemGuid">
    <vt:lpwstr>dfc4fc9b-1fed-443f-a4ed-97c82e210e6e</vt:lpwstr>
  </property>
  <property fmtid="{D5CDD505-2E9C-101B-9397-08002B2CF9AE}" pid="4" name="STKSalesCycle">
    <vt:lpwstr>41;#Finalist Presentation|89efd38f-e131-4536-bd9b-0deb99209129</vt:lpwstr>
  </property>
  <property fmtid="{D5CDD505-2E9C-101B-9397-08002B2CF9AE}" pid="5" name="TaxKeyword">
    <vt:lpwstr/>
  </property>
  <property fmtid="{D5CDD505-2E9C-101B-9397-08002B2CF9AE}" pid="6" name="STK Location">
    <vt:lpwstr>22;#SIC|6d6795e6-66cb-466c-86f5-99ea4039540a</vt:lpwstr>
  </property>
  <property fmtid="{D5CDD505-2E9C-101B-9397-08002B2CF9AE}" pid="7" name="STKCustomerSegment">
    <vt:lpwstr>148;#National Accounts|7984ac73-609b-4425-818b-dafa75661b76</vt:lpwstr>
  </property>
  <property fmtid="{D5CDD505-2E9C-101B-9397-08002B2CF9AE}" pid="8" name="Resource Category">
    <vt:lpwstr>197;#Null|55c3d97e-04c1-4367-b61f-eac9b7c4d139</vt:lpwstr>
  </property>
  <property fmtid="{D5CDD505-2E9C-101B-9397-08002B2CF9AE}" pid="9" name="Product Type">
    <vt:lpwstr>14;#SIC Life|f445c211-8ed8-40c9-989f-cf0dc3edc205;#26;#SIC STD|246d68d3-6fce-446b-8ee1-066b22b73db6;#25;#SIC LTD|8df3918b-efc2-4a1d-8f6d-2e955ab7ea10</vt:lpwstr>
  </property>
  <property fmtid="{D5CDD505-2E9C-101B-9397-08002B2CF9AE}" pid="10" name="STKAudienceType">
    <vt:lpwstr>139;#External|29372be8-54c2-4dc9-9716-bf18dd16c130</vt:lpwstr>
  </property>
  <property fmtid="{D5CDD505-2E9C-101B-9397-08002B2CF9AE}" pid="11" name="STKExternalAudience">
    <vt:lpwstr/>
  </property>
  <property fmtid="{D5CDD505-2E9C-101B-9397-08002B2CF9AE}" pid="12" name="Data Classification">
    <vt:lpwstr>289;#Public|e0a2adad-0912-4e8f-8f2a-13c30a06e7cd</vt:lpwstr>
  </property>
  <property fmtid="{D5CDD505-2E9C-101B-9397-08002B2CF9AE}" pid="13" name="Page Used">
    <vt:lpwstr>194;#Products|23b84139-f1d3-4387-b9fc-745b61979e67;#188;#Value Proposition|1c4aa576-b989-44fa-b41b-e6138d5464b8</vt:lpwstr>
  </property>
  <property fmtid="{D5CDD505-2E9C-101B-9397-08002B2CF9AE}" pid="14" name="Materials_x0020_Type">
    <vt:lpwstr>44;#Presentation|dc27e006-ed64-4b14-8e00-3379405e37f6</vt:lpwstr>
  </property>
  <property fmtid="{D5CDD505-2E9C-101B-9397-08002B2CF9AE}" pid="15" name="Product_x0020_Details">
    <vt:lpwstr>198;#Null|09c3c5bd-2d3b-4c6a-b58f-a60468b17015</vt:lpwstr>
  </property>
  <property fmtid="{D5CDD505-2E9C-101B-9397-08002B2CF9AE}" pid="16" name="Product Details">
    <vt:lpwstr>198</vt:lpwstr>
  </property>
  <property fmtid="{D5CDD505-2E9C-101B-9397-08002B2CF9AE}" pid="17" name="STKEnrollmentType">
    <vt:lpwstr/>
  </property>
  <property fmtid="{D5CDD505-2E9C-101B-9397-08002B2CF9AE}" pid="18" name="Materials Type">
    <vt:lpwstr>44</vt:lpwstr>
  </property>
  <property fmtid="{D5CDD505-2E9C-101B-9397-08002B2CF9AE}" pid="19" name="Document Type">
    <vt:lpwstr/>
  </property>
  <property fmtid="{D5CDD505-2E9C-101B-9397-08002B2CF9AE}" pid="20" name="Departments">
    <vt:lpwstr/>
  </property>
</Properties>
</file>